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511" r:id="rId3"/>
    <p:sldId id="548" r:id="rId4"/>
    <p:sldId id="549" r:id="rId5"/>
    <p:sldId id="552" r:id="rId6"/>
    <p:sldId id="517" r:id="rId7"/>
    <p:sldId id="562" r:id="rId8"/>
    <p:sldId id="513" r:id="rId9"/>
    <p:sldId id="551" r:id="rId10"/>
    <p:sldId id="564" r:id="rId11"/>
    <p:sldId id="566" r:id="rId12"/>
    <p:sldId id="567" r:id="rId13"/>
    <p:sldId id="584" r:id="rId14"/>
    <p:sldId id="569" r:id="rId15"/>
    <p:sldId id="570" r:id="rId16"/>
    <p:sldId id="571" r:id="rId17"/>
    <p:sldId id="572" r:id="rId18"/>
    <p:sldId id="574" r:id="rId19"/>
    <p:sldId id="565" r:id="rId20"/>
    <p:sldId id="576" r:id="rId21"/>
    <p:sldId id="585" r:id="rId22"/>
    <p:sldId id="586" r:id="rId23"/>
    <p:sldId id="587" r:id="rId24"/>
    <p:sldId id="588" r:id="rId25"/>
    <p:sldId id="589" r:id="rId26"/>
    <p:sldId id="577" r:id="rId27"/>
    <p:sldId id="578" r:id="rId28"/>
    <p:sldId id="579" r:id="rId29"/>
    <p:sldId id="598" r:id="rId30"/>
    <p:sldId id="510" r:id="rId31"/>
    <p:sldId id="580" r:id="rId32"/>
    <p:sldId id="583" r:id="rId33"/>
    <p:sldId id="582" r:id="rId34"/>
    <p:sldId id="581" r:id="rId35"/>
    <p:sldId id="560" r:id="rId36"/>
    <p:sldId id="519" r:id="rId37"/>
    <p:sldId id="595" r:id="rId38"/>
    <p:sldId id="592" r:id="rId39"/>
    <p:sldId id="593" r:id="rId40"/>
    <p:sldId id="594" r:id="rId41"/>
    <p:sldId id="590" r:id="rId42"/>
    <p:sldId id="600" r:id="rId43"/>
    <p:sldId id="599" r:id="rId44"/>
    <p:sldId id="601" r:id="rId45"/>
    <p:sldId id="591" r:id="rId46"/>
    <p:sldId id="602" r:id="rId47"/>
    <p:sldId id="56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82"/>
    <p:restoredTop sz="88994"/>
  </p:normalViewPr>
  <p:slideViewPr>
    <p:cSldViewPr snapToGrid="0" snapToObjects="1">
      <p:cViewPr>
        <p:scale>
          <a:sx n="110" d="100"/>
          <a:sy n="110" d="100"/>
        </p:scale>
        <p:origin x="360" y="-112"/>
      </p:cViewPr>
      <p:guideLst/>
    </p:cSldViewPr>
  </p:slideViewPr>
  <p:outlineViewPr>
    <p:cViewPr>
      <p:scale>
        <a:sx n="33" d="100"/>
        <a:sy n="33" d="100"/>
      </p:scale>
      <p:origin x="0" y="-1087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D8AD6-9F1F-C64A-8412-A3F16145E644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C1C60-F9DA-AF46-B22C-674B9035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8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hidden nodes * (1003 input vector size + output from 4 hidden notes from </a:t>
            </a:r>
            <a:r>
              <a:rPr lang="en-US" dirty="0" err="1"/>
              <a:t>prev</a:t>
            </a:r>
            <a:r>
              <a:rPr lang="en-US" dirty="0"/>
              <a:t> timestep) = 4*1007= 4028</a:t>
            </a:r>
          </a:p>
          <a:p>
            <a:r>
              <a:rPr lang="en-US" dirty="0"/>
              <a:t>4 hidden nodes * 1003 output vector size (so there have to be 1003 nodes in the output) = 4*1003 = 4012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9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hidden nodes * (1003 input vector size + output from 4 hidden notes from </a:t>
            </a:r>
            <a:r>
              <a:rPr lang="en-US" dirty="0" err="1"/>
              <a:t>prev</a:t>
            </a:r>
            <a:r>
              <a:rPr lang="en-US" dirty="0"/>
              <a:t> timestep) = 4*1007= 4028</a:t>
            </a:r>
          </a:p>
          <a:p>
            <a:r>
              <a:rPr lang="en-US" dirty="0"/>
              <a:t>4 hidden nodes * 1003 output vector size (so there have to be 1003 nodes in the output) = 4*1003 = 4012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1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hidden nodes * (1003 input vector size + output from 4 hidden notes from </a:t>
            </a:r>
            <a:r>
              <a:rPr lang="en-US" dirty="0" err="1"/>
              <a:t>prev</a:t>
            </a:r>
            <a:r>
              <a:rPr lang="en-US" dirty="0"/>
              <a:t> timestep) = 4*1007= 4028</a:t>
            </a:r>
          </a:p>
          <a:p>
            <a:r>
              <a:rPr lang="en-US" dirty="0"/>
              <a:t>4 hidden nodes * 1003 output vector size (so there have to be 1003 nodes in the output) = 4*1003 = 4012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16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hidden nodes * (1003 input vector size + output from 4 hidden notes from </a:t>
            </a:r>
            <a:r>
              <a:rPr lang="en-US" dirty="0" err="1"/>
              <a:t>prev</a:t>
            </a:r>
            <a:r>
              <a:rPr lang="en-US" dirty="0"/>
              <a:t> timestep) = 4*1007= 4028</a:t>
            </a:r>
          </a:p>
          <a:p>
            <a:r>
              <a:rPr lang="en-US" dirty="0"/>
              <a:t>4 hidden nodes * 1003 output vector size (so there have to be 1003 nodes in the output) = 4*1003 = 4012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57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hidden nodes * (1003 input vector size + output from 4 hidden notes from </a:t>
            </a:r>
            <a:r>
              <a:rPr lang="en-US" dirty="0" err="1"/>
              <a:t>prev</a:t>
            </a:r>
            <a:r>
              <a:rPr lang="en-US" dirty="0"/>
              <a:t> timestep) = 4*1007= 4028</a:t>
            </a:r>
          </a:p>
          <a:p>
            <a:r>
              <a:rPr lang="en-US" dirty="0"/>
              <a:t>4 hidden nodes * 1003 output vector size (so there have to be 1003 nodes in the output) = 4*1003 = 4012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81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91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hidden nodes * (1003 input vector size + output from 4 hidden notes from </a:t>
            </a:r>
            <a:r>
              <a:rPr lang="en-US" dirty="0" err="1"/>
              <a:t>prev</a:t>
            </a:r>
            <a:r>
              <a:rPr lang="en-US" dirty="0"/>
              <a:t> timestep) = 4*1007= 4028</a:t>
            </a:r>
          </a:p>
          <a:p>
            <a:r>
              <a:rPr lang="en-US" dirty="0"/>
              <a:t>4 hidden nodes * 1003 output vector size (so there have to be 1003 nodes in the output) = 4*1003 = 4012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1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5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0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86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143000"/>
            <a:ext cx="53848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09989"/>
            <a:ext cx="5384800" cy="2416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Bryan Pardo, Northwestern University, Machine Learning EECS 349 Fall 2007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75C32DA6-8357-DD45-AF36-249B7A5B66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318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6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2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7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0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6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98CDD-257B-B446-B25F-272C1A20A309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0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1000mostcommonwords.com/1000-most-common-english-word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7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170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Recurrent nets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Bryan Pardo</a:t>
            </a:r>
          </a:p>
          <a:p>
            <a:r>
              <a:rPr lang="en-US" dirty="0"/>
              <a:t>Deep Learning</a:t>
            </a:r>
          </a:p>
          <a:p>
            <a:r>
              <a:rPr lang="en-US"/>
              <a:t>Northwestern University</a:t>
            </a:r>
            <a:endParaRPr lang="en-US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0C436DC-5ADD-A94B-A221-210DB1C01604}"/>
              </a:ext>
            </a:extLst>
          </p:cNvPr>
          <p:cNvSpPr txBox="1"/>
          <p:nvPr/>
        </p:nvSpPr>
        <p:spPr>
          <a:xfrm>
            <a:off x="3158882" y="6228165"/>
            <a:ext cx="613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Learning: Bryan Pardo, Northwestern University, Fall 2020</a:t>
            </a:r>
          </a:p>
        </p:txBody>
      </p:sp>
    </p:spTree>
    <p:extLst>
      <p:ext uri="{BB962C8B-B14F-4D97-AF65-F5344CB8AC3E}">
        <p14:creationId xmlns:p14="http://schemas.microsoft.com/office/powerpoint/2010/main" val="62835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43C0-3E86-4446-870E-1B51EB89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RNN example: Language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5DC8-E4E5-6B46-9178-6D1E74FC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language modeling, the game is to be able to predict the next word, given the previous N words.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marL="457200" lvl="1" indent="0">
              <a:buNone/>
            </a:pPr>
            <a:r>
              <a:rPr lang="en-US" dirty="0"/>
              <a:t>“Two plus two equals…”</a:t>
            </a:r>
          </a:p>
          <a:p>
            <a:pPr marL="457200" lvl="1" indent="0">
              <a:buNone/>
            </a:pPr>
            <a:r>
              <a:rPr lang="en-US" dirty="0"/>
              <a:t>“A stitch in time saves….” </a:t>
            </a:r>
          </a:p>
          <a:p>
            <a:pPr marL="457200" lvl="1" indent="0">
              <a:buNone/>
            </a:pPr>
            <a:r>
              <a:rPr lang="en-US" dirty="0"/>
              <a:t>“I never did…”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1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B8239-A9C3-2346-87D9-5091D670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69" y="44381"/>
            <a:ext cx="10515600" cy="1325563"/>
          </a:xfrm>
        </p:spPr>
        <p:txBody>
          <a:bodyPr/>
          <a:lstStyle/>
          <a:p>
            <a:r>
              <a:rPr lang="en-US" dirty="0"/>
              <a:t>Our text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7A0C9-690A-9444-A7B5-FE0A9F582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25" y="1369943"/>
            <a:ext cx="11861075" cy="53141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1000 </a:t>
            </a:r>
            <a:r>
              <a:rPr lang="en-US" dirty="0">
                <a:hlinkClick r:id="rId3"/>
              </a:rPr>
              <a:t>most common English words</a:t>
            </a:r>
            <a:r>
              <a:rPr lang="en-US" dirty="0"/>
              <a:t>. + start + stop + other</a:t>
            </a:r>
          </a:p>
          <a:p>
            <a:endParaRPr lang="en-US" dirty="0"/>
          </a:p>
          <a:p>
            <a:r>
              <a:rPr lang="en-US" dirty="0"/>
              <a:t>Encoding: 1003 element one-hot vector for each word in a sentence</a:t>
            </a:r>
          </a:p>
          <a:p>
            <a:pPr lvl="1"/>
            <a:r>
              <a:rPr lang="en-US" dirty="0"/>
              <a:t>Word index determined by popularity</a:t>
            </a:r>
          </a:p>
          <a:p>
            <a:pPr lvl="1"/>
            <a:r>
              <a:rPr lang="en-US" dirty="0"/>
              <a:t>Start = 1001</a:t>
            </a:r>
          </a:p>
          <a:p>
            <a:pPr lvl="1"/>
            <a:r>
              <a:rPr lang="en-US" dirty="0"/>
              <a:t>Stop = 1002</a:t>
            </a:r>
          </a:p>
          <a:p>
            <a:pPr lvl="1"/>
            <a:r>
              <a:rPr lang="en-US" dirty="0"/>
              <a:t>Other (any word not in the top 1000) = 1003</a:t>
            </a:r>
          </a:p>
          <a:p>
            <a:pPr lvl="1"/>
            <a:endParaRPr lang="en-US" dirty="0"/>
          </a:p>
          <a:p>
            <a:r>
              <a:rPr lang="en-US" dirty="0"/>
              <a:t>Examples: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 apple is good for you. -&gt; [1001, 48, 927, 121, 7, 26, 1002]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Lilliputian dilatants prognosticate parsimoniously! -&gt; [1001, 1003, 1003, 1003, 1003, 1002]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84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0000-A152-AD40-8D49-6C9626F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goal: predict the next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DE6A8-9E4C-3241-8AEB-4E9D240A4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sentence is its own label.</a:t>
            </a:r>
          </a:p>
          <a:p>
            <a:endParaRPr lang="en-US" dirty="0"/>
          </a:p>
          <a:p>
            <a:r>
              <a:rPr lang="en-US" dirty="0"/>
              <a:t>Given “An apple is…”, predict “good” as the next word.</a:t>
            </a:r>
          </a:p>
          <a:p>
            <a:endParaRPr lang="en-US" dirty="0"/>
          </a:p>
          <a:p>
            <a:r>
              <a:rPr lang="en-US" dirty="0"/>
              <a:t>Our model output will be a probability distribution over the 1003 element vector (top 1000 words + start + stop + other).</a:t>
            </a:r>
          </a:p>
          <a:p>
            <a:endParaRPr lang="en-US" dirty="0"/>
          </a:p>
          <a:p>
            <a:r>
              <a:rPr lang="en-US" dirty="0"/>
              <a:t>We can use cross-entropy loss, comparing the one-hot vector to the probability vector output by the model.</a:t>
            </a:r>
          </a:p>
        </p:txBody>
      </p:sp>
    </p:spTree>
    <p:extLst>
      <p:ext uri="{BB962C8B-B14F-4D97-AF65-F5344CB8AC3E}">
        <p14:creationId xmlns:p14="http://schemas.microsoft.com/office/powerpoint/2010/main" val="52486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3297-2EC0-594C-B2FB-18B782DF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2"/>
            <a:ext cx="10515600" cy="1325563"/>
          </a:xfrm>
        </p:spPr>
        <p:txBody>
          <a:bodyPr/>
          <a:lstStyle/>
          <a:p>
            <a:r>
              <a:rPr lang="en-US" dirty="0"/>
              <a:t>Our network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659F9F9-EC28-B248-A2BD-5E8FD162F3A5}"/>
              </a:ext>
            </a:extLst>
          </p:cNvPr>
          <p:cNvGrpSpPr/>
          <p:nvPr/>
        </p:nvGrpSpPr>
        <p:grpSpPr>
          <a:xfrm>
            <a:off x="1259423" y="1617854"/>
            <a:ext cx="10683193" cy="4755550"/>
            <a:chOff x="3996240" y="1784088"/>
            <a:chExt cx="7336652" cy="298418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1957BD-0D4A-514B-9233-76447EF6D374}"/>
                </a:ext>
              </a:extLst>
            </p:cNvPr>
            <p:cNvSpPr/>
            <p:nvPr/>
          </p:nvSpPr>
          <p:spPr>
            <a:xfrm>
              <a:off x="5236892" y="4414239"/>
              <a:ext cx="6096000" cy="2510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1"/>
              <a:r>
                <a:rPr lang="en-US" sz="2000" i="1" dirty="0"/>
                <a:t>An                  apple                   is           good              for            you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8D8CF04-8837-5A43-9B63-DFCB678436C8}"/>
                </a:ext>
              </a:extLst>
            </p:cNvPr>
            <p:cNvGrpSpPr/>
            <p:nvPr/>
          </p:nvGrpSpPr>
          <p:grpSpPr>
            <a:xfrm>
              <a:off x="5575409" y="2545554"/>
              <a:ext cx="919904" cy="2008054"/>
              <a:chOff x="5575409" y="2545554"/>
              <a:chExt cx="919904" cy="2008054"/>
            </a:xfrm>
          </p:grpSpPr>
          <p:cxnSp>
            <p:nvCxnSpPr>
              <p:cNvPr id="101" name="Curved Connector 100">
                <a:extLst>
                  <a:ext uri="{FF2B5EF4-FFF2-40B4-BE49-F238E27FC236}">
                    <a16:creationId xmlns:a16="http://schemas.microsoft.com/office/drawing/2014/main" id="{61F6E1C3-1C3C-8543-BEEB-83E69330CB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1723" y="3499517"/>
                <a:ext cx="1743" cy="1054091"/>
              </a:xfrm>
              <a:prstGeom prst="curvedConnector3">
                <a:avLst>
                  <a:gd name="adj1" fmla="val 13215318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468E5716-BD5D-0A4B-85F3-75619977C567}"/>
                  </a:ext>
                </a:extLst>
              </p:cNvPr>
              <p:cNvGrpSpPr/>
              <p:nvPr/>
            </p:nvGrpSpPr>
            <p:grpSpPr>
              <a:xfrm>
                <a:off x="5700207" y="2799544"/>
                <a:ext cx="248498" cy="941409"/>
                <a:chOff x="10521102" y="2686049"/>
                <a:chExt cx="346235" cy="1174751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6CD73334-F662-0646-8CB9-E5D3316030AE}"/>
                    </a:ext>
                  </a:extLst>
                </p:cNvPr>
                <p:cNvSpPr/>
                <p:nvPr/>
              </p:nvSpPr>
              <p:spPr>
                <a:xfrm>
                  <a:off x="10521102" y="2686049"/>
                  <a:ext cx="346235" cy="117475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30161BD-98A7-AD4D-909E-68B50FF73351}"/>
                    </a:ext>
                  </a:extLst>
                </p:cNvPr>
                <p:cNvSpPr/>
                <p:nvPr/>
              </p:nvSpPr>
              <p:spPr>
                <a:xfrm>
                  <a:off x="10582588" y="276149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CA594FBF-EA2D-704B-9A8B-30FB359A2594}"/>
                    </a:ext>
                  </a:extLst>
                </p:cNvPr>
                <p:cNvSpPr/>
                <p:nvPr/>
              </p:nvSpPr>
              <p:spPr>
                <a:xfrm>
                  <a:off x="10585056" y="3028384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7D9B59A5-872B-B14C-9A94-A7BA16967C11}"/>
                    </a:ext>
                  </a:extLst>
                </p:cNvPr>
                <p:cNvSpPr/>
                <p:nvPr/>
              </p:nvSpPr>
              <p:spPr>
                <a:xfrm>
                  <a:off x="10586963" y="329395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23B0BDDB-CE6E-5341-B035-AB10F3E5EA9C}"/>
                    </a:ext>
                  </a:extLst>
                </p:cNvPr>
                <p:cNvSpPr/>
                <p:nvPr/>
              </p:nvSpPr>
              <p:spPr>
                <a:xfrm>
                  <a:off x="10586963" y="3559520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6" name="Curved Connector 105">
                <a:extLst>
                  <a:ext uri="{FF2B5EF4-FFF2-40B4-BE49-F238E27FC236}">
                    <a16:creationId xmlns:a16="http://schemas.microsoft.com/office/drawing/2014/main" id="{EFDFB934-FA1D-9E4A-A27B-D8102D02712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206447" y="2914516"/>
                <a:ext cx="855268" cy="117344"/>
              </a:xfrm>
              <a:prstGeom prst="curvedConnector3">
                <a:avLst>
                  <a:gd name="adj1" fmla="val -312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1423685-366D-284C-9362-8255EAC512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705" y="3188645"/>
                <a:ext cx="546608" cy="8965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C13943E-F17D-2B4D-86D7-CABB33787F77}"/>
                </a:ext>
              </a:extLst>
            </p:cNvPr>
            <p:cNvGrpSpPr/>
            <p:nvPr/>
          </p:nvGrpSpPr>
          <p:grpSpPr>
            <a:xfrm>
              <a:off x="5418236" y="2224180"/>
              <a:ext cx="618894" cy="277202"/>
              <a:chOff x="5274683" y="2168288"/>
              <a:chExt cx="821317" cy="27720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8D416BD-3022-9D48-A784-E18C12F372CC}"/>
                  </a:ext>
                </a:extLst>
              </p:cNvPr>
              <p:cNvSpPr/>
              <p:nvPr/>
            </p:nvSpPr>
            <p:spPr>
              <a:xfrm>
                <a:off x="5274683" y="2168288"/>
                <a:ext cx="821317" cy="277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D515BDF-2BF0-704F-A6F0-66A703985B95}"/>
                  </a:ext>
                </a:extLst>
              </p:cNvPr>
              <p:cNvSpPr/>
              <p:nvPr/>
            </p:nvSpPr>
            <p:spPr>
              <a:xfrm>
                <a:off x="5311211" y="2197325"/>
                <a:ext cx="713574" cy="233954"/>
              </a:xfrm>
              <a:custGeom>
                <a:avLst/>
                <a:gdLst>
                  <a:gd name="connsiteX0" fmla="*/ 0 w 713574"/>
                  <a:gd name="connsiteY0" fmla="*/ 233954 h 233954"/>
                  <a:gd name="connsiteX1" fmla="*/ 136733 w 713574"/>
                  <a:gd name="connsiteY1" fmla="*/ 24582 h 233954"/>
                  <a:gd name="connsiteX2" fmla="*/ 166643 w 713574"/>
                  <a:gd name="connsiteY2" fmla="*/ 20309 h 233954"/>
                  <a:gd name="connsiteX3" fmla="*/ 205099 w 713574"/>
                  <a:gd name="connsiteY3" fmla="*/ 169860 h 233954"/>
                  <a:gd name="connsiteX4" fmla="*/ 282011 w 713574"/>
                  <a:gd name="connsiteY4" fmla="*/ 178406 h 233954"/>
                  <a:gd name="connsiteX5" fmla="*/ 346105 w 713574"/>
                  <a:gd name="connsiteY5" fmla="*/ 71583 h 233954"/>
                  <a:gd name="connsiteX6" fmla="*/ 461473 w 713574"/>
                  <a:gd name="connsiteY6" fmla="*/ 169860 h 233954"/>
                  <a:gd name="connsiteX7" fmla="*/ 623843 w 713574"/>
                  <a:gd name="connsiteY7" fmla="*/ 11763 h 233954"/>
                  <a:gd name="connsiteX8" fmla="*/ 713574 w 713574"/>
                  <a:gd name="connsiteY8" fmla="*/ 225408 h 233954"/>
                  <a:gd name="connsiteX9" fmla="*/ 713574 w 713574"/>
                  <a:gd name="connsiteY9" fmla="*/ 225408 h 23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3574" h="233954">
                    <a:moveTo>
                      <a:pt x="0" y="233954"/>
                    </a:moveTo>
                    <a:cubicBezTo>
                      <a:pt x="54479" y="147071"/>
                      <a:pt x="108959" y="60189"/>
                      <a:pt x="136733" y="24582"/>
                    </a:cubicBezTo>
                    <a:cubicBezTo>
                      <a:pt x="164507" y="-11026"/>
                      <a:pt x="155249" y="-3904"/>
                      <a:pt x="166643" y="20309"/>
                    </a:cubicBezTo>
                    <a:cubicBezTo>
                      <a:pt x="178037" y="44522"/>
                      <a:pt x="185871" y="143511"/>
                      <a:pt x="205099" y="169860"/>
                    </a:cubicBezTo>
                    <a:cubicBezTo>
                      <a:pt x="224327" y="196209"/>
                      <a:pt x="258510" y="194785"/>
                      <a:pt x="282011" y="178406"/>
                    </a:cubicBezTo>
                    <a:cubicBezTo>
                      <a:pt x="305512" y="162026"/>
                      <a:pt x="316195" y="73007"/>
                      <a:pt x="346105" y="71583"/>
                    </a:cubicBezTo>
                    <a:cubicBezTo>
                      <a:pt x="376015" y="70159"/>
                      <a:pt x="415183" y="179830"/>
                      <a:pt x="461473" y="169860"/>
                    </a:cubicBezTo>
                    <a:cubicBezTo>
                      <a:pt x="507763" y="159890"/>
                      <a:pt x="581826" y="2505"/>
                      <a:pt x="623843" y="11763"/>
                    </a:cubicBezTo>
                    <a:cubicBezTo>
                      <a:pt x="665860" y="21021"/>
                      <a:pt x="713574" y="225408"/>
                      <a:pt x="713574" y="225408"/>
                    </a:cubicBezTo>
                    <a:lnTo>
                      <a:pt x="713574" y="225408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FCBE3BD-CC5A-4649-9B8D-8E765B61DD94}"/>
                </a:ext>
              </a:extLst>
            </p:cNvPr>
            <p:cNvGrpSpPr/>
            <p:nvPr/>
          </p:nvGrpSpPr>
          <p:grpSpPr>
            <a:xfrm>
              <a:off x="6330632" y="2212927"/>
              <a:ext cx="618894" cy="277202"/>
              <a:chOff x="5667276" y="1499530"/>
              <a:chExt cx="821317" cy="277202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1C52091-D8E6-4B48-BE50-56D0F44F7FB9}"/>
                  </a:ext>
                </a:extLst>
              </p:cNvPr>
              <p:cNvSpPr/>
              <p:nvPr/>
            </p:nvSpPr>
            <p:spPr>
              <a:xfrm>
                <a:off x="5667276" y="1499530"/>
                <a:ext cx="821317" cy="277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0A2F4CA4-61BE-E642-A1C4-608651DE627F}"/>
                  </a:ext>
                </a:extLst>
              </p:cNvPr>
              <p:cNvSpPr/>
              <p:nvPr/>
            </p:nvSpPr>
            <p:spPr>
              <a:xfrm>
                <a:off x="5738501" y="1521149"/>
                <a:ext cx="734938" cy="237206"/>
              </a:xfrm>
              <a:custGeom>
                <a:avLst/>
                <a:gdLst>
                  <a:gd name="connsiteX0" fmla="*/ 0 w 734938"/>
                  <a:gd name="connsiteY0" fmla="*/ 230739 h 237206"/>
                  <a:gd name="connsiteX1" fmla="*/ 29910 w 734938"/>
                  <a:gd name="connsiteY1" fmla="*/ 94006 h 237206"/>
                  <a:gd name="connsiteX2" fmla="*/ 94004 w 734938"/>
                  <a:gd name="connsiteY2" fmla="*/ 200829 h 237206"/>
                  <a:gd name="connsiteX3" fmla="*/ 367469 w 734938"/>
                  <a:gd name="connsiteY3" fmla="*/ 209374 h 237206"/>
                  <a:gd name="connsiteX4" fmla="*/ 487110 w 734938"/>
                  <a:gd name="connsiteY4" fmla="*/ 2 h 237206"/>
                  <a:gd name="connsiteX5" fmla="*/ 598206 w 734938"/>
                  <a:gd name="connsiteY5" fmla="*/ 213647 h 237206"/>
                  <a:gd name="connsiteX6" fmla="*/ 734938 w 734938"/>
                  <a:gd name="connsiteY6" fmla="*/ 222193 h 23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938" h="237206">
                    <a:moveTo>
                      <a:pt x="0" y="230739"/>
                    </a:moveTo>
                    <a:cubicBezTo>
                      <a:pt x="7121" y="164865"/>
                      <a:pt x="14243" y="98991"/>
                      <a:pt x="29910" y="94006"/>
                    </a:cubicBezTo>
                    <a:cubicBezTo>
                      <a:pt x="45577" y="89021"/>
                      <a:pt x="37744" y="181601"/>
                      <a:pt x="94004" y="200829"/>
                    </a:cubicBezTo>
                    <a:cubicBezTo>
                      <a:pt x="150264" y="220057"/>
                      <a:pt x="301951" y="242845"/>
                      <a:pt x="367469" y="209374"/>
                    </a:cubicBezTo>
                    <a:cubicBezTo>
                      <a:pt x="432987" y="175903"/>
                      <a:pt x="448654" y="-710"/>
                      <a:pt x="487110" y="2"/>
                    </a:cubicBezTo>
                    <a:cubicBezTo>
                      <a:pt x="525566" y="714"/>
                      <a:pt x="556901" y="176615"/>
                      <a:pt x="598206" y="213647"/>
                    </a:cubicBezTo>
                    <a:cubicBezTo>
                      <a:pt x="639511" y="250679"/>
                      <a:pt x="687224" y="236436"/>
                      <a:pt x="734938" y="22219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1DBC4C1-EF8D-BF43-976A-F316C8E57DE3}"/>
                </a:ext>
              </a:extLst>
            </p:cNvPr>
            <p:cNvSpPr/>
            <p:nvPr/>
          </p:nvSpPr>
          <p:spPr>
            <a:xfrm>
              <a:off x="7285296" y="2220751"/>
              <a:ext cx="618894" cy="277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BEF687B-9E84-4E48-B85A-A31D8CDEF7F7}"/>
                </a:ext>
              </a:extLst>
            </p:cNvPr>
            <p:cNvSpPr/>
            <p:nvPr/>
          </p:nvSpPr>
          <p:spPr>
            <a:xfrm>
              <a:off x="7340837" y="2236466"/>
              <a:ext cx="542658" cy="254633"/>
            </a:xfrm>
            <a:custGeom>
              <a:avLst/>
              <a:gdLst>
                <a:gd name="connsiteX0" fmla="*/ 0 w 542658"/>
                <a:gd name="connsiteY0" fmla="*/ 220450 h 254633"/>
                <a:gd name="connsiteX1" fmla="*/ 34184 w 542658"/>
                <a:gd name="connsiteY1" fmla="*/ 122173 h 254633"/>
                <a:gd name="connsiteX2" fmla="*/ 55548 w 542658"/>
                <a:gd name="connsiteY2" fmla="*/ 2532 h 254633"/>
                <a:gd name="connsiteX3" fmla="*/ 132460 w 542658"/>
                <a:gd name="connsiteY3" fmla="*/ 241814 h 254633"/>
                <a:gd name="connsiteX4" fmla="*/ 350378 w 542658"/>
                <a:gd name="connsiteY4" fmla="*/ 207631 h 254633"/>
                <a:gd name="connsiteX5" fmla="*/ 542658 w 542658"/>
                <a:gd name="connsiteY5" fmla="*/ 254633 h 25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658" h="254633">
                  <a:moveTo>
                    <a:pt x="0" y="220450"/>
                  </a:moveTo>
                  <a:cubicBezTo>
                    <a:pt x="12463" y="189471"/>
                    <a:pt x="24926" y="158493"/>
                    <a:pt x="34184" y="122173"/>
                  </a:cubicBezTo>
                  <a:cubicBezTo>
                    <a:pt x="43442" y="85853"/>
                    <a:pt x="39169" y="-17408"/>
                    <a:pt x="55548" y="2532"/>
                  </a:cubicBezTo>
                  <a:cubicBezTo>
                    <a:pt x="71927" y="22472"/>
                    <a:pt x="83322" y="207631"/>
                    <a:pt x="132460" y="241814"/>
                  </a:cubicBezTo>
                  <a:cubicBezTo>
                    <a:pt x="181598" y="275997"/>
                    <a:pt x="282012" y="205494"/>
                    <a:pt x="350378" y="207631"/>
                  </a:cubicBezTo>
                  <a:cubicBezTo>
                    <a:pt x="418744" y="209767"/>
                    <a:pt x="480701" y="232200"/>
                    <a:pt x="542658" y="25463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04BB189-A739-A14B-A232-52284F24771F}"/>
                </a:ext>
              </a:extLst>
            </p:cNvPr>
            <p:cNvSpPr txBox="1"/>
            <p:nvPr/>
          </p:nvSpPr>
          <p:spPr>
            <a:xfrm>
              <a:off x="7351937" y="1787812"/>
              <a:ext cx="485611" cy="251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good</a:t>
              </a:r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9E5ECB-EB6B-FD43-9ABC-318B98DE9D2F}"/>
                </a:ext>
              </a:extLst>
            </p:cNvPr>
            <p:cNvSpPr txBox="1"/>
            <p:nvPr/>
          </p:nvSpPr>
          <p:spPr>
            <a:xfrm>
              <a:off x="4275809" y="4398944"/>
              <a:ext cx="817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INPUT: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95F7C73-F050-ED4C-95D8-5B10BD625C2B}"/>
                </a:ext>
              </a:extLst>
            </p:cNvPr>
            <p:cNvSpPr txBox="1"/>
            <p:nvPr/>
          </p:nvSpPr>
          <p:spPr>
            <a:xfrm>
              <a:off x="3996240" y="1784088"/>
              <a:ext cx="1325208" cy="26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Argmax output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1309D71-4846-7F4E-B4A5-4377A8E715AB}"/>
                </a:ext>
              </a:extLst>
            </p:cNvPr>
            <p:cNvGrpSpPr/>
            <p:nvPr/>
          </p:nvGrpSpPr>
          <p:grpSpPr>
            <a:xfrm>
              <a:off x="6524783" y="2575556"/>
              <a:ext cx="919904" cy="2008054"/>
              <a:chOff x="5575409" y="2545554"/>
              <a:chExt cx="919904" cy="2008054"/>
            </a:xfrm>
          </p:grpSpPr>
          <p:cxnSp>
            <p:nvCxnSpPr>
              <p:cNvPr id="139" name="Curved Connector 138">
                <a:extLst>
                  <a:ext uri="{FF2B5EF4-FFF2-40B4-BE49-F238E27FC236}">
                    <a16:creationId xmlns:a16="http://schemas.microsoft.com/office/drawing/2014/main" id="{E73DBB93-E3CF-5B48-9532-BE6395FC84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1723" y="3499517"/>
                <a:ext cx="1743" cy="1054091"/>
              </a:xfrm>
              <a:prstGeom prst="curvedConnector3">
                <a:avLst>
                  <a:gd name="adj1" fmla="val 13215318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4C6B852-2537-3147-A1C3-759854295BE4}"/>
                  </a:ext>
                </a:extLst>
              </p:cNvPr>
              <p:cNvGrpSpPr/>
              <p:nvPr/>
            </p:nvGrpSpPr>
            <p:grpSpPr>
              <a:xfrm>
                <a:off x="5700207" y="2799544"/>
                <a:ext cx="248498" cy="941409"/>
                <a:chOff x="10521102" y="2686049"/>
                <a:chExt cx="346235" cy="1174751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2717EE2-19FD-CD4A-93BF-2C324F21A6B7}"/>
                    </a:ext>
                  </a:extLst>
                </p:cNvPr>
                <p:cNvSpPr/>
                <p:nvPr/>
              </p:nvSpPr>
              <p:spPr>
                <a:xfrm>
                  <a:off x="10521102" y="2686049"/>
                  <a:ext cx="346235" cy="117475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06C41E51-127A-334B-A394-29062E03B730}"/>
                    </a:ext>
                  </a:extLst>
                </p:cNvPr>
                <p:cNvSpPr/>
                <p:nvPr/>
              </p:nvSpPr>
              <p:spPr>
                <a:xfrm>
                  <a:off x="10582588" y="276149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7425E17-4ACB-204F-B939-F40753E8B6EB}"/>
                    </a:ext>
                  </a:extLst>
                </p:cNvPr>
                <p:cNvSpPr/>
                <p:nvPr/>
              </p:nvSpPr>
              <p:spPr>
                <a:xfrm>
                  <a:off x="10585056" y="3028384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105CA5D3-E0EE-7C4C-AA80-8145B07C8FB7}"/>
                    </a:ext>
                  </a:extLst>
                </p:cNvPr>
                <p:cNvSpPr/>
                <p:nvPr/>
              </p:nvSpPr>
              <p:spPr>
                <a:xfrm>
                  <a:off x="10586963" y="329395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6A8DC8FA-6BDE-C94E-BCE3-9A2100A45B98}"/>
                    </a:ext>
                  </a:extLst>
                </p:cNvPr>
                <p:cNvSpPr/>
                <p:nvPr/>
              </p:nvSpPr>
              <p:spPr>
                <a:xfrm>
                  <a:off x="10586963" y="3559520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1" name="Curved Connector 140">
                <a:extLst>
                  <a:ext uri="{FF2B5EF4-FFF2-40B4-BE49-F238E27FC236}">
                    <a16:creationId xmlns:a16="http://schemas.microsoft.com/office/drawing/2014/main" id="{63D675E6-194B-A248-8F65-868C6FDDC8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206447" y="2914516"/>
                <a:ext cx="855268" cy="117344"/>
              </a:xfrm>
              <a:prstGeom prst="curvedConnector3">
                <a:avLst>
                  <a:gd name="adj1" fmla="val -312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304FD727-4404-2F49-9941-705C63EE8B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705" y="3188645"/>
                <a:ext cx="546608" cy="8965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1799C43-F9F5-884E-A784-BA2EB9E89996}"/>
                </a:ext>
              </a:extLst>
            </p:cNvPr>
            <p:cNvGrpSpPr/>
            <p:nvPr/>
          </p:nvGrpSpPr>
          <p:grpSpPr>
            <a:xfrm>
              <a:off x="7444238" y="2575555"/>
              <a:ext cx="408057" cy="2008054"/>
              <a:chOff x="5575409" y="2545554"/>
              <a:chExt cx="408057" cy="2008054"/>
            </a:xfrm>
          </p:grpSpPr>
          <p:cxnSp>
            <p:nvCxnSpPr>
              <p:cNvPr id="149" name="Curved Connector 148">
                <a:extLst>
                  <a:ext uri="{FF2B5EF4-FFF2-40B4-BE49-F238E27FC236}">
                    <a16:creationId xmlns:a16="http://schemas.microsoft.com/office/drawing/2014/main" id="{7BE078C1-7955-6A42-88BF-68A238C00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1723" y="3499517"/>
                <a:ext cx="1743" cy="1054091"/>
              </a:xfrm>
              <a:prstGeom prst="curvedConnector3">
                <a:avLst>
                  <a:gd name="adj1" fmla="val 13215318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69E2E8C2-CD6A-1E45-AE5B-B81C449DC380}"/>
                  </a:ext>
                </a:extLst>
              </p:cNvPr>
              <p:cNvGrpSpPr/>
              <p:nvPr/>
            </p:nvGrpSpPr>
            <p:grpSpPr>
              <a:xfrm>
                <a:off x="5700207" y="2799544"/>
                <a:ext cx="248498" cy="941409"/>
                <a:chOff x="10521102" y="2686049"/>
                <a:chExt cx="346235" cy="1174751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51573970-A1B0-6942-BBFB-4D046616F1BB}"/>
                    </a:ext>
                  </a:extLst>
                </p:cNvPr>
                <p:cNvSpPr/>
                <p:nvPr/>
              </p:nvSpPr>
              <p:spPr>
                <a:xfrm>
                  <a:off x="10521102" y="2686049"/>
                  <a:ext cx="346235" cy="117475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6DE0AB4A-8BC8-C042-9F59-7EC6604400A8}"/>
                    </a:ext>
                  </a:extLst>
                </p:cNvPr>
                <p:cNvSpPr/>
                <p:nvPr/>
              </p:nvSpPr>
              <p:spPr>
                <a:xfrm>
                  <a:off x="10582588" y="276149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4D8CF1A8-E7C3-6140-A4F9-5A21A5917EF0}"/>
                    </a:ext>
                  </a:extLst>
                </p:cNvPr>
                <p:cNvSpPr/>
                <p:nvPr/>
              </p:nvSpPr>
              <p:spPr>
                <a:xfrm>
                  <a:off x="10585056" y="3028384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ADC24D87-FAF8-5344-97E2-C60883DC5D7B}"/>
                    </a:ext>
                  </a:extLst>
                </p:cNvPr>
                <p:cNvSpPr/>
                <p:nvPr/>
              </p:nvSpPr>
              <p:spPr>
                <a:xfrm>
                  <a:off x="10586963" y="329395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82F9A2B6-5FDC-A248-A6AA-C6323DCADC3A}"/>
                    </a:ext>
                  </a:extLst>
                </p:cNvPr>
                <p:cNvSpPr/>
                <p:nvPr/>
              </p:nvSpPr>
              <p:spPr>
                <a:xfrm>
                  <a:off x="10586963" y="3559520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1" name="Curved Connector 150">
                <a:extLst>
                  <a:ext uri="{FF2B5EF4-FFF2-40B4-BE49-F238E27FC236}">
                    <a16:creationId xmlns:a16="http://schemas.microsoft.com/office/drawing/2014/main" id="{3D5442D1-4EF7-5C4D-9615-829300336A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206447" y="2914516"/>
                <a:ext cx="855268" cy="117344"/>
              </a:xfrm>
              <a:prstGeom prst="curvedConnector3">
                <a:avLst>
                  <a:gd name="adj1" fmla="val -312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2247F392-46A7-F341-879A-9236005BEA0C}"/>
              </a:ext>
            </a:extLst>
          </p:cNvPr>
          <p:cNvSpPr txBox="1"/>
          <p:nvPr/>
        </p:nvSpPr>
        <p:spPr>
          <a:xfrm>
            <a:off x="3229011" y="1573905"/>
            <a:ext cx="9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fruit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3CB9C59-E3F0-D640-8BE9-A18A8981322F}"/>
              </a:ext>
            </a:extLst>
          </p:cNvPr>
          <p:cNvSpPr txBox="1"/>
          <p:nvPr/>
        </p:nvSpPr>
        <p:spPr>
          <a:xfrm>
            <a:off x="4852123" y="1574506"/>
            <a:ext cx="44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C1D1C88-ED16-7049-AE02-30728D8A1ACB}"/>
              </a:ext>
            </a:extLst>
          </p:cNvPr>
          <p:cNvSpPr/>
          <p:nvPr/>
        </p:nvSpPr>
        <p:spPr>
          <a:xfrm>
            <a:off x="3065987" y="6227867"/>
            <a:ext cx="8876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i="1" dirty="0"/>
              <a:t>t-2	                  t-1                           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90111FA-78DB-5349-A11A-00C4C0EA8797}"/>
              </a:ext>
            </a:extLst>
          </p:cNvPr>
          <p:cNvSpPr txBox="1"/>
          <p:nvPr/>
        </p:nvSpPr>
        <p:spPr>
          <a:xfrm>
            <a:off x="1538004" y="3877092"/>
            <a:ext cx="161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4-node RNN</a:t>
            </a:r>
          </a:p>
          <a:p>
            <a:r>
              <a:rPr lang="en-US" sz="2000" dirty="0"/>
              <a:t>Hidden layer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035E0D5-0B0C-6D40-A59B-92371E636114}"/>
              </a:ext>
            </a:extLst>
          </p:cNvPr>
          <p:cNvSpPr txBox="1"/>
          <p:nvPr/>
        </p:nvSpPr>
        <p:spPr>
          <a:xfrm>
            <a:off x="1607500" y="2382685"/>
            <a:ext cx="1801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Probability distribution </a:t>
            </a:r>
          </a:p>
          <a:p>
            <a:r>
              <a:rPr lang="en-US" sz="2000" dirty="0"/>
              <a:t>over words</a:t>
            </a:r>
          </a:p>
        </p:txBody>
      </p:sp>
    </p:spTree>
    <p:extLst>
      <p:ext uri="{BB962C8B-B14F-4D97-AF65-F5344CB8AC3E}">
        <p14:creationId xmlns:p14="http://schemas.microsoft.com/office/powerpoint/2010/main" val="277304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3F0F-2F2A-C440-B736-6EDB34EA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3" y="290721"/>
            <a:ext cx="11353800" cy="1325563"/>
          </a:xfrm>
        </p:spPr>
        <p:txBody>
          <a:bodyPr/>
          <a:lstStyle/>
          <a:p>
            <a:r>
              <a:rPr lang="en-US" dirty="0"/>
              <a:t>A RNN with 4 hidden nodes : how many weights?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CC22BF-3C36-E945-B145-39D04F58E17A}"/>
              </a:ext>
            </a:extLst>
          </p:cNvPr>
          <p:cNvGrpSpPr/>
          <p:nvPr/>
        </p:nvGrpSpPr>
        <p:grpSpPr>
          <a:xfrm>
            <a:off x="1815176" y="5224920"/>
            <a:ext cx="3465556" cy="1108214"/>
            <a:chOff x="3089470" y="5223294"/>
            <a:chExt cx="3465556" cy="11082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E84206-2726-0E46-86D7-11AC69F068BA}"/>
                </a:ext>
              </a:extLst>
            </p:cNvPr>
            <p:cNvSpPr txBox="1"/>
            <p:nvPr/>
          </p:nvSpPr>
          <p:spPr>
            <a:xfrm>
              <a:off x="3126843" y="5685177"/>
              <a:ext cx="3428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word  w(t): a 1003 element </a:t>
              </a:r>
            </a:p>
            <a:p>
              <a:r>
                <a:rPr lang="en-US" dirty="0"/>
                <a:t>one-hot vector encoding word </a:t>
              </a:r>
              <a:r>
                <a:rPr lang="en-US" i="1" dirty="0"/>
                <a:t>t.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99F2FF-F792-724A-9A9F-9F9C86A41F28}"/>
                    </a:ext>
                  </a:extLst>
                </p:cNvPr>
                <p:cNvSpPr txBox="1"/>
                <p:nvPr/>
              </p:nvSpPr>
              <p:spPr>
                <a:xfrm>
                  <a:off x="3089470" y="5223294"/>
                  <a:ext cx="333174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 0, 0,…,1, …,0,0,0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99F2FF-F792-724A-9A9F-9F9C86A41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470" y="5223294"/>
                  <a:ext cx="3331746" cy="430887"/>
                </a:xfrm>
                <a:prstGeom prst="rect">
                  <a:avLst/>
                </a:prstGeom>
                <a:blipFill>
                  <a:blip r:embed="rId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E69C89-97A1-0847-8243-C19F415E3513}"/>
              </a:ext>
            </a:extLst>
          </p:cNvPr>
          <p:cNvGrpSpPr/>
          <p:nvPr/>
        </p:nvGrpSpPr>
        <p:grpSpPr>
          <a:xfrm>
            <a:off x="5725024" y="5255916"/>
            <a:ext cx="4321889" cy="1059019"/>
            <a:chOff x="6999318" y="5254290"/>
            <a:chExt cx="4321889" cy="1059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9E613BC-91DE-D348-A4DD-F389C31C2FBC}"/>
                    </a:ext>
                  </a:extLst>
                </p:cNvPr>
                <p:cNvSpPr txBox="1"/>
                <p:nvPr/>
              </p:nvSpPr>
              <p:spPr>
                <a:xfrm>
                  <a:off x="7742483" y="5254290"/>
                  <a:ext cx="214776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.2, 0, .001, .3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9E613BC-91DE-D348-A4DD-F389C31C2F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2483" y="5254290"/>
                  <a:ext cx="2147767" cy="430887"/>
                </a:xfrm>
                <a:prstGeom prst="rect">
                  <a:avLst/>
                </a:prstGeom>
                <a:blipFill>
                  <a:blip r:embed="rId4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26B0DC-2C12-C645-AD24-021C682A600B}"/>
                </a:ext>
              </a:extLst>
            </p:cNvPr>
            <p:cNvSpPr txBox="1"/>
            <p:nvPr/>
          </p:nvSpPr>
          <p:spPr>
            <a:xfrm>
              <a:off x="6999318" y="5666978"/>
              <a:ext cx="4321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Previous state  s(t-1): a vector</a:t>
              </a:r>
              <a:r>
                <a:rPr lang="en-US" i="1" dirty="0"/>
                <a:t> </a:t>
              </a:r>
              <a:r>
                <a:rPr lang="en-US" dirty="0"/>
                <a:t>of the output </a:t>
              </a:r>
            </a:p>
            <a:p>
              <a:r>
                <a:rPr lang="en-US" dirty="0"/>
                <a:t>from each hidden unit from time </a:t>
              </a:r>
              <a:r>
                <a:rPr lang="en-US" i="1" dirty="0"/>
                <a:t>t-1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B440B6-3645-524F-BEB6-A9758A99BDE6}"/>
              </a:ext>
            </a:extLst>
          </p:cNvPr>
          <p:cNvGrpSpPr/>
          <p:nvPr/>
        </p:nvGrpSpPr>
        <p:grpSpPr>
          <a:xfrm>
            <a:off x="1836287" y="3505623"/>
            <a:ext cx="8677491" cy="1392016"/>
            <a:chOff x="3110581" y="3503997"/>
            <a:chExt cx="8677491" cy="139201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2C5B6D8-2322-AF44-BB34-6DC0925EF6B1}"/>
                </a:ext>
              </a:extLst>
            </p:cNvPr>
            <p:cNvSpPr/>
            <p:nvPr/>
          </p:nvSpPr>
          <p:spPr>
            <a:xfrm>
              <a:off x="3110581" y="3527941"/>
              <a:ext cx="731821" cy="636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4800723-530C-CA41-B916-F283BDAA22B4}"/>
                </a:ext>
              </a:extLst>
            </p:cNvPr>
            <p:cNvSpPr/>
            <p:nvPr/>
          </p:nvSpPr>
          <p:spPr>
            <a:xfrm>
              <a:off x="4755343" y="3503997"/>
              <a:ext cx="731821" cy="636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723C0DE-930B-2640-914D-CC2B8CCB9D70}"/>
                </a:ext>
              </a:extLst>
            </p:cNvPr>
            <p:cNvSpPr/>
            <p:nvPr/>
          </p:nvSpPr>
          <p:spPr>
            <a:xfrm>
              <a:off x="6495732" y="3503998"/>
              <a:ext cx="731821" cy="636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001558-3659-6143-B281-B09BADC52024}"/>
                </a:ext>
              </a:extLst>
            </p:cNvPr>
            <p:cNvSpPr/>
            <p:nvPr/>
          </p:nvSpPr>
          <p:spPr>
            <a:xfrm>
              <a:off x="8084546" y="3503997"/>
              <a:ext cx="731821" cy="636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3963E7-1718-F94D-9B72-2D1DED8B332F}"/>
                </a:ext>
              </a:extLst>
            </p:cNvPr>
            <p:cNvSpPr txBox="1"/>
            <p:nvPr/>
          </p:nvSpPr>
          <p:spPr>
            <a:xfrm>
              <a:off x="9880883" y="3635418"/>
              <a:ext cx="1907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Sigmoid activation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5F888B-D59B-484F-A57A-C0BA037DAFED}"/>
                </a:ext>
              </a:extLst>
            </p:cNvPr>
            <p:cNvSpPr txBox="1"/>
            <p:nvPr/>
          </p:nvSpPr>
          <p:spPr>
            <a:xfrm>
              <a:off x="3255633" y="4526681"/>
              <a:ext cx="6311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HIDDEN NODES ARE FULLY CONNECTED TO THE INPUT  LAYER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80625F-68E6-2048-B4B2-5614B2BF604E}"/>
              </a:ext>
            </a:extLst>
          </p:cNvPr>
          <p:cNvGrpSpPr/>
          <p:nvPr/>
        </p:nvGrpSpPr>
        <p:grpSpPr>
          <a:xfrm>
            <a:off x="1535891" y="1551889"/>
            <a:ext cx="9112374" cy="1678003"/>
            <a:chOff x="2598867" y="1534639"/>
            <a:chExt cx="9112374" cy="16780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09C56D-6193-D944-B83E-69D320B4E02E}"/>
                </a:ext>
              </a:extLst>
            </p:cNvPr>
            <p:cNvSpPr txBox="1"/>
            <p:nvPr/>
          </p:nvSpPr>
          <p:spPr>
            <a:xfrm>
              <a:off x="2686890" y="1534639"/>
              <a:ext cx="6818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 a 1003 element probability distribution over the set of words</a:t>
              </a:r>
              <a:r>
                <a:rPr lang="en-US" i="1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DD5648E-AB37-9044-8760-0C9F01821C2F}"/>
                    </a:ext>
                  </a:extLst>
                </p:cNvPr>
                <p:cNvSpPr txBox="1"/>
                <p:nvPr/>
              </p:nvSpPr>
              <p:spPr>
                <a:xfrm>
                  <a:off x="2598867" y="2147973"/>
                  <a:ext cx="718530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0.01, .0000098,…,.0023, …,.001,0,.000053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DD5648E-AB37-9044-8760-0C9F01821C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867" y="2147973"/>
                  <a:ext cx="7185300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777E7E-337B-934B-8C7E-9EE379E079FF}"/>
                </a:ext>
              </a:extLst>
            </p:cNvPr>
            <p:cNvSpPr txBox="1"/>
            <p:nvPr/>
          </p:nvSpPr>
          <p:spPr>
            <a:xfrm>
              <a:off x="9785329" y="2209528"/>
              <a:ext cx="1925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r>
                <a:rPr lang="en-US" dirty="0"/>
                <a:t> activation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CED85B-DA02-D248-B3FF-37093B6D6370}"/>
                </a:ext>
              </a:extLst>
            </p:cNvPr>
            <p:cNvSpPr txBox="1"/>
            <p:nvPr/>
          </p:nvSpPr>
          <p:spPr>
            <a:xfrm>
              <a:off x="3110581" y="2843310"/>
              <a:ext cx="6516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HIDDEN NODES ARE FULLY CONNECTED TO THE OUTPUT  LAYER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140DE2-E899-C04D-9EE1-8195B112A5C4}"/>
              </a:ext>
            </a:extLst>
          </p:cNvPr>
          <p:cNvSpPr txBox="1"/>
          <p:nvPr/>
        </p:nvSpPr>
        <p:spPr>
          <a:xfrm>
            <a:off x="280016" y="3661684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624E2F-2F55-C745-9B14-EE4FBB3873DC}"/>
              </a:ext>
            </a:extLst>
          </p:cNvPr>
          <p:cNvSpPr txBox="1"/>
          <p:nvPr/>
        </p:nvSpPr>
        <p:spPr>
          <a:xfrm>
            <a:off x="138383" y="2194374"/>
            <a:ext cx="141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A831A9-CB7B-2A42-8DF2-3F7EF3DC28F4}"/>
              </a:ext>
            </a:extLst>
          </p:cNvPr>
          <p:cNvSpPr txBox="1"/>
          <p:nvPr/>
        </p:nvSpPr>
        <p:spPr>
          <a:xfrm>
            <a:off x="253801" y="5254071"/>
            <a:ext cx="1114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+ </a:t>
            </a:r>
          </a:p>
          <a:p>
            <a:r>
              <a:rPr lang="en-US" dirty="0" err="1"/>
              <a:t>prev</a:t>
            </a:r>
            <a:r>
              <a:rPr lang="en-US" dirty="0"/>
              <a:t> state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F31F6D5C-99DD-EE45-B441-9B4F95464C64}"/>
              </a:ext>
            </a:extLst>
          </p:cNvPr>
          <p:cNvSpPr/>
          <p:nvPr/>
        </p:nvSpPr>
        <p:spPr>
          <a:xfrm rot="10800000">
            <a:off x="591551" y="4330592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B9B3FD5-FC1D-9046-B059-6808810287A2}"/>
              </a:ext>
            </a:extLst>
          </p:cNvPr>
          <p:cNvSpPr/>
          <p:nvPr/>
        </p:nvSpPr>
        <p:spPr>
          <a:xfrm rot="10800000">
            <a:off x="611878" y="2788974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0979-E522-A84F-BC6A-436B5D8B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use a more realistically sized 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2A33-0D10-F94D-876D-841F65B3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Dictionary size = 50,000</a:t>
            </a:r>
          </a:p>
          <a:p>
            <a:r>
              <a:rPr lang="en-US" dirty="0"/>
              <a:t>Hidden states = 100</a:t>
            </a:r>
          </a:p>
          <a:p>
            <a:endParaRPr lang="en-US" dirty="0"/>
          </a:p>
          <a:p>
            <a:r>
              <a:rPr lang="en-US" dirty="0"/>
              <a:t>50,000*100*2 = 10,000,000</a:t>
            </a:r>
          </a:p>
          <a:p>
            <a:endParaRPr lang="en-US" dirty="0"/>
          </a:p>
          <a:p>
            <a:r>
              <a:rPr lang="en-US" dirty="0"/>
              <a:t>It’s just that easy to have 10 million weights.</a:t>
            </a:r>
          </a:p>
          <a:p>
            <a:endParaRPr lang="en-US" dirty="0"/>
          </a:p>
          <a:p>
            <a:r>
              <a:rPr lang="en-US" dirty="0"/>
              <a:t>Adding a couple of extra hidden layers (even fully connected ones) doesn’t cost you much,  compared to the dictionary size.</a:t>
            </a:r>
          </a:p>
        </p:txBody>
      </p:sp>
    </p:spTree>
    <p:extLst>
      <p:ext uri="{BB962C8B-B14F-4D97-AF65-F5344CB8AC3E}">
        <p14:creationId xmlns:p14="http://schemas.microsoft.com/office/powerpoint/2010/main" val="138007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3F0F-2F2A-C440-B736-6EDB34EA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1" y="34116"/>
            <a:ext cx="11353800" cy="1325563"/>
          </a:xfrm>
        </p:spPr>
        <p:txBody>
          <a:bodyPr/>
          <a:lstStyle/>
          <a:p>
            <a:r>
              <a:rPr lang="en-US" dirty="0"/>
              <a:t>RNN: the math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84206-2726-0E46-86D7-11AC69F068BA}"/>
              </a:ext>
            </a:extLst>
          </p:cNvPr>
          <p:cNvSpPr txBox="1"/>
          <p:nvPr/>
        </p:nvSpPr>
        <p:spPr>
          <a:xfrm>
            <a:off x="1851822" y="5685177"/>
            <a:ext cx="342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word  w(t): a 1003 element </a:t>
            </a:r>
          </a:p>
          <a:p>
            <a:r>
              <a:rPr lang="en-US" dirty="0"/>
              <a:t>one-hot vector encoding word </a:t>
            </a:r>
            <a:r>
              <a:rPr lang="en-US" i="1" dirty="0"/>
              <a:t>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99F2FF-F792-724A-9A9F-9F9C86A41F28}"/>
                  </a:ext>
                </a:extLst>
              </p:cNvPr>
              <p:cNvSpPr txBox="1"/>
              <p:nvPr/>
            </p:nvSpPr>
            <p:spPr>
              <a:xfrm>
                <a:off x="1814449" y="5223294"/>
                <a:ext cx="33317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0, 0, 0,…,1, …,0,0,0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99F2FF-F792-724A-9A9F-9F9C86A41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49" y="5223294"/>
                <a:ext cx="3331746" cy="430887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E613BC-91DE-D348-A4DD-F389C31C2FBC}"/>
                  </a:ext>
                </a:extLst>
              </p:cNvPr>
              <p:cNvSpPr txBox="1"/>
              <p:nvPr/>
            </p:nvSpPr>
            <p:spPr>
              <a:xfrm>
                <a:off x="6467462" y="5254290"/>
                <a:ext cx="21477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.2, 0, .001, .3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E613BC-91DE-D348-A4DD-F389C31C2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462" y="5254290"/>
                <a:ext cx="2147767" cy="43088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526B0DC-2C12-C645-AD24-021C682A600B}"/>
              </a:ext>
            </a:extLst>
          </p:cNvPr>
          <p:cNvSpPr txBox="1"/>
          <p:nvPr/>
        </p:nvSpPr>
        <p:spPr>
          <a:xfrm>
            <a:off x="5724297" y="5666978"/>
            <a:ext cx="4321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 state  s(t-1): a vector</a:t>
            </a:r>
            <a:r>
              <a:rPr lang="en-US" i="1" dirty="0"/>
              <a:t> </a:t>
            </a:r>
            <a:r>
              <a:rPr lang="en-US" dirty="0"/>
              <a:t>of the output </a:t>
            </a:r>
          </a:p>
          <a:p>
            <a:r>
              <a:rPr lang="en-US" dirty="0"/>
              <a:t>from each hidden unit from time </a:t>
            </a:r>
            <a:r>
              <a:rPr lang="en-US" i="1" dirty="0"/>
              <a:t>t-1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739C1D-AB8C-B048-B1D5-06C81CAB4436}"/>
              </a:ext>
            </a:extLst>
          </p:cNvPr>
          <p:cNvSpPr txBox="1"/>
          <p:nvPr/>
        </p:nvSpPr>
        <p:spPr>
          <a:xfrm>
            <a:off x="280016" y="3661684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AA38DA-7A69-1846-93B6-C4AC4D997759}"/>
              </a:ext>
            </a:extLst>
          </p:cNvPr>
          <p:cNvSpPr txBox="1"/>
          <p:nvPr/>
        </p:nvSpPr>
        <p:spPr>
          <a:xfrm>
            <a:off x="138383" y="2194374"/>
            <a:ext cx="141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AC4C1-D6E4-0740-A68A-7EC324AEC4E9}"/>
              </a:ext>
            </a:extLst>
          </p:cNvPr>
          <p:cNvSpPr txBox="1"/>
          <p:nvPr/>
        </p:nvSpPr>
        <p:spPr>
          <a:xfrm>
            <a:off x="253801" y="5254071"/>
            <a:ext cx="1114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+ </a:t>
            </a:r>
          </a:p>
          <a:p>
            <a:r>
              <a:rPr lang="en-US" dirty="0" err="1"/>
              <a:t>prev</a:t>
            </a:r>
            <a:r>
              <a:rPr lang="en-US" dirty="0"/>
              <a:t> state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21D6C7-EE3B-734D-A385-0A39D339CC55}"/>
              </a:ext>
            </a:extLst>
          </p:cNvPr>
          <p:cNvGrpSpPr/>
          <p:nvPr/>
        </p:nvGrpSpPr>
        <p:grpSpPr>
          <a:xfrm>
            <a:off x="1835560" y="3503997"/>
            <a:ext cx="5705786" cy="660763"/>
            <a:chOff x="1835560" y="3503997"/>
            <a:chExt cx="5705786" cy="66076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2C5B6D8-2322-AF44-BB34-6DC0925EF6B1}"/>
                </a:ext>
              </a:extLst>
            </p:cNvPr>
            <p:cNvSpPr/>
            <p:nvPr/>
          </p:nvSpPr>
          <p:spPr>
            <a:xfrm>
              <a:off x="1835560" y="3527941"/>
              <a:ext cx="731821" cy="636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4800723-530C-CA41-B916-F283BDAA22B4}"/>
                </a:ext>
              </a:extLst>
            </p:cNvPr>
            <p:cNvSpPr/>
            <p:nvPr/>
          </p:nvSpPr>
          <p:spPr>
            <a:xfrm>
              <a:off x="3480322" y="3503997"/>
              <a:ext cx="731821" cy="636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723C0DE-930B-2640-914D-CC2B8CCB9D70}"/>
                </a:ext>
              </a:extLst>
            </p:cNvPr>
            <p:cNvSpPr/>
            <p:nvPr/>
          </p:nvSpPr>
          <p:spPr>
            <a:xfrm>
              <a:off x="5220711" y="3503998"/>
              <a:ext cx="731821" cy="636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001558-3659-6143-B281-B09BADC52024}"/>
                </a:ext>
              </a:extLst>
            </p:cNvPr>
            <p:cNvSpPr/>
            <p:nvPr/>
          </p:nvSpPr>
          <p:spPr>
            <a:xfrm>
              <a:off x="6809525" y="3503997"/>
              <a:ext cx="731821" cy="636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3963E7-1718-F94D-9B72-2D1DED8B332F}"/>
              </a:ext>
            </a:extLst>
          </p:cNvPr>
          <p:cNvSpPr txBox="1"/>
          <p:nvPr/>
        </p:nvSpPr>
        <p:spPr>
          <a:xfrm>
            <a:off x="8605862" y="363541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activation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F888B-D59B-484F-A57A-C0BA037DAFED}"/>
              </a:ext>
            </a:extLst>
          </p:cNvPr>
          <p:cNvSpPr txBox="1"/>
          <p:nvPr/>
        </p:nvSpPr>
        <p:spPr>
          <a:xfrm>
            <a:off x="1990555" y="4516868"/>
            <a:ext cx="631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HIDDEN NODES ARE FULLY CONNECTED TO THE INPUT 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9C56D-6193-D944-B83E-69D320B4E02E}"/>
              </a:ext>
            </a:extLst>
          </p:cNvPr>
          <p:cNvSpPr txBox="1"/>
          <p:nvPr/>
        </p:nvSpPr>
        <p:spPr>
          <a:xfrm>
            <a:off x="1623187" y="1550263"/>
            <a:ext cx="681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 a 1003 element probability distribution over the set of words</a:t>
            </a:r>
            <a:r>
              <a:rPr lang="en-US" i="1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77E7E-337B-934B-8C7E-9EE379E079FF}"/>
              </a:ext>
            </a:extLst>
          </p:cNvPr>
          <p:cNvSpPr txBox="1"/>
          <p:nvPr/>
        </p:nvSpPr>
        <p:spPr>
          <a:xfrm>
            <a:off x="8721626" y="2225152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activation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128BEA-6EEA-C449-AF2D-98E5FFBA5CB7}"/>
              </a:ext>
            </a:extLst>
          </p:cNvPr>
          <p:cNvGrpSpPr/>
          <p:nvPr/>
        </p:nvGrpSpPr>
        <p:grpSpPr>
          <a:xfrm>
            <a:off x="1535164" y="2163597"/>
            <a:ext cx="7185300" cy="1064669"/>
            <a:chOff x="1535164" y="2163597"/>
            <a:chExt cx="7185300" cy="10646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DD5648E-AB37-9044-8760-0C9F01821C2F}"/>
                    </a:ext>
                  </a:extLst>
                </p:cNvPr>
                <p:cNvSpPr txBox="1"/>
                <p:nvPr/>
              </p:nvSpPr>
              <p:spPr>
                <a:xfrm>
                  <a:off x="1535164" y="2163597"/>
                  <a:ext cx="718530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0.01, .0000098,…,.0023, …,.001,0,.000053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DD5648E-AB37-9044-8760-0C9F01821C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5164" y="2163597"/>
                  <a:ext cx="7185300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CED85B-DA02-D248-B3FF-37093B6D6370}"/>
                </a:ext>
              </a:extLst>
            </p:cNvPr>
            <p:cNvSpPr txBox="1"/>
            <p:nvPr/>
          </p:nvSpPr>
          <p:spPr>
            <a:xfrm>
              <a:off x="2046878" y="2858934"/>
              <a:ext cx="6516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HIDDEN NODES ARE FULLY CONNECTED TO THE OUTPUT  LAYER</a:t>
              </a:r>
            </a:p>
          </p:txBody>
        </p:sp>
      </p:grpSp>
      <p:sp>
        <p:nvSpPr>
          <p:cNvPr id="11" name="Down Arrow 10">
            <a:extLst>
              <a:ext uri="{FF2B5EF4-FFF2-40B4-BE49-F238E27FC236}">
                <a16:creationId xmlns:a16="http://schemas.microsoft.com/office/drawing/2014/main" id="{D6D7AFC9-3388-1749-9D2C-4A337087234F}"/>
              </a:ext>
            </a:extLst>
          </p:cNvPr>
          <p:cNvSpPr/>
          <p:nvPr/>
        </p:nvSpPr>
        <p:spPr>
          <a:xfrm rot="10800000">
            <a:off x="591551" y="4330592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02D9D54-E8C9-D747-869A-4E9BBF8A8FCD}"/>
              </a:ext>
            </a:extLst>
          </p:cNvPr>
          <p:cNvSpPr/>
          <p:nvPr/>
        </p:nvSpPr>
        <p:spPr>
          <a:xfrm rot="10800000">
            <a:off x="611878" y="2788974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2BE27-CF8E-7C44-8255-1675BF32E533}"/>
                  </a:ext>
                </a:extLst>
              </p:cNvPr>
              <p:cNvSpPr txBox="1"/>
              <p:nvPr/>
            </p:nvSpPr>
            <p:spPr>
              <a:xfrm>
                <a:off x="3046956" y="5161738"/>
                <a:ext cx="10379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2BE27-CF8E-7C44-8255-1675BF32E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56" y="5161738"/>
                <a:ext cx="1037913" cy="553998"/>
              </a:xfrm>
              <a:prstGeom prst="rect">
                <a:avLst/>
              </a:prstGeom>
              <a:blipFill>
                <a:blip r:embed="rId6"/>
                <a:stretch>
                  <a:fillRect l="-6098" r="-1585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CF145F-3CB8-A543-8A7A-62AC1673B08A}"/>
                  </a:ext>
                </a:extLst>
              </p:cNvPr>
              <p:cNvSpPr txBox="1"/>
              <p:nvPr/>
            </p:nvSpPr>
            <p:spPr>
              <a:xfrm>
                <a:off x="5847444" y="5116586"/>
                <a:ext cx="17103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CF145F-3CB8-A543-8A7A-62AC1673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444" y="5116586"/>
                <a:ext cx="1710340" cy="553998"/>
              </a:xfrm>
              <a:prstGeom prst="rect">
                <a:avLst/>
              </a:prstGeom>
              <a:blipFill>
                <a:blip r:embed="rId7"/>
                <a:stretch>
                  <a:fillRect l="-2941" r="-88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E0851-CEE4-E744-A170-CE9C84A799A9}"/>
                  </a:ext>
                </a:extLst>
              </p:cNvPr>
              <p:cNvSpPr txBox="1"/>
              <p:nvPr/>
            </p:nvSpPr>
            <p:spPr>
              <a:xfrm>
                <a:off x="3108488" y="4387022"/>
                <a:ext cx="44668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E0851-CEE4-E744-A170-CE9C84A7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488" y="4387022"/>
                <a:ext cx="4466864" cy="553998"/>
              </a:xfrm>
              <a:prstGeom prst="rect">
                <a:avLst/>
              </a:prstGeom>
              <a:blipFill>
                <a:blip r:embed="rId8"/>
                <a:stretch>
                  <a:fillRect l="-5949" t="-24444" r="-368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F0D5AAF-188C-6449-A823-0E4E9F0986B8}"/>
              </a:ext>
            </a:extLst>
          </p:cNvPr>
          <p:cNvGrpSpPr/>
          <p:nvPr/>
        </p:nvGrpSpPr>
        <p:grpSpPr>
          <a:xfrm>
            <a:off x="4924462" y="4941020"/>
            <a:ext cx="1599669" cy="2074389"/>
            <a:chOff x="6533422" y="4928607"/>
            <a:chExt cx="1599669" cy="20743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4C633B-82C1-3445-BE7C-5690D9C8DA81}"/>
                </a:ext>
              </a:extLst>
            </p:cNvPr>
            <p:cNvSpPr txBox="1"/>
            <p:nvPr/>
          </p:nvSpPr>
          <p:spPr>
            <a:xfrm>
              <a:off x="6533422" y="6356665"/>
              <a:ext cx="15996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Concatenation</a:t>
              </a:r>
            </a:p>
            <a:p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800CC7-285C-7F48-9B00-CC3F4D3AD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6709" y="4928607"/>
              <a:ext cx="0" cy="1451147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F1FB2C-FB08-BB41-9302-0407798CF7EB}"/>
                  </a:ext>
                </a:extLst>
              </p:cNvPr>
              <p:cNvSpPr txBox="1"/>
              <p:nvPr/>
            </p:nvSpPr>
            <p:spPr>
              <a:xfrm>
                <a:off x="2985149" y="3137466"/>
                <a:ext cx="3839641" cy="11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F1FB2C-FB08-BB41-9302-0407798CF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49" y="3137466"/>
                <a:ext cx="3839641" cy="1145635"/>
              </a:xfrm>
              <a:prstGeom prst="rect">
                <a:avLst/>
              </a:prstGeom>
              <a:blipFill>
                <a:blip r:embed="rId9"/>
                <a:stretch>
                  <a:fillRect t="-126374" b="-18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4D2D94-CE72-814B-825C-7054D3CC2538}"/>
                  </a:ext>
                </a:extLst>
              </p:cNvPr>
              <p:cNvSpPr txBox="1"/>
              <p:nvPr/>
            </p:nvSpPr>
            <p:spPr>
              <a:xfrm>
                <a:off x="7628731" y="5244250"/>
                <a:ext cx="40974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−1),…,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−1)]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4D2D94-CE72-814B-825C-7054D3CC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731" y="5244250"/>
                <a:ext cx="4097404" cy="430887"/>
              </a:xfrm>
              <a:prstGeom prst="rect">
                <a:avLst/>
              </a:prstGeom>
              <a:blipFill>
                <a:blip r:embed="rId10"/>
                <a:stretch>
                  <a:fillRect l="-309" r="-246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A3997-1D10-D94A-B47A-EB54B70F5718}"/>
                  </a:ext>
                </a:extLst>
              </p:cNvPr>
              <p:cNvSpPr txBox="1"/>
              <p:nvPr/>
            </p:nvSpPr>
            <p:spPr>
              <a:xfrm>
                <a:off x="8605862" y="3618540"/>
                <a:ext cx="30752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A3997-1D10-D94A-B47A-EB54B70F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62" y="3618540"/>
                <a:ext cx="3075264" cy="430887"/>
              </a:xfrm>
              <a:prstGeom prst="rect">
                <a:avLst/>
              </a:prstGeom>
              <a:blipFill>
                <a:blip r:embed="rId11"/>
                <a:stretch>
                  <a:fillRect l="-823" t="-2941" r="-82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BE9ADF-0FF4-4B4E-97C2-A22F079E392A}"/>
                  </a:ext>
                </a:extLst>
              </p:cNvPr>
              <p:cNvSpPr txBox="1"/>
              <p:nvPr/>
            </p:nvSpPr>
            <p:spPr>
              <a:xfrm>
                <a:off x="8902417" y="1933096"/>
                <a:ext cx="2482154" cy="922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BE9ADF-0FF4-4B4E-97C2-A22F079E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417" y="1933096"/>
                <a:ext cx="2482154" cy="922688"/>
              </a:xfrm>
              <a:prstGeom prst="rect">
                <a:avLst/>
              </a:prstGeom>
              <a:blipFill>
                <a:blip r:embed="rId12"/>
                <a:stretch>
                  <a:fillRect l="-2538" t="-26027" b="-1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B9CDA8-411E-9F49-AB12-29D7553DE459}"/>
                  </a:ext>
                </a:extLst>
              </p:cNvPr>
              <p:cNvSpPr txBox="1"/>
              <p:nvPr/>
            </p:nvSpPr>
            <p:spPr>
              <a:xfrm>
                <a:off x="3032613" y="1999587"/>
                <a:ext cx="3917867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B9CDA8-411E-9F49-AB12-29D7553D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13" y="1999587"/>
                <a:ext cx="3917867" cy="968150"/>
              </a:xfrm>
              <a:prstGeom prst="rect">
                <a:avLst/>
              </a:prstGeom>
              <a:blipFill>
                <a:blip r:embed="rId13"/>
                <a:stretch>
                  <a:fillRect l="-1613" t="-154545" b="-2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25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7" grpId="0"/>
      <p:bldP spid="5" grpId="0"/>
      <p:bldP spid="3" grpId="0"/>
      <p:bldP spid="16" grpId="0"/>
      <p:bldP spid="29" grpId="0"/>
      <p:bldP spid="30" grpId="0"/>
      <p:bldP spid="35" grpId="0"/>
      <p:bldP spid="36" grpId="1"/>
      <p:bldP spid="39" grpId="0"/>
      <p:bldP spid="41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4206-2726-0E46-86D7-11AC69F068BA}"/>
              </a:ext>
            </a:extLst>
          </p:cNvPr>
          <p:cNvSpPr txBox="1"/>
          <p:nvPr/>
        </p:nvSpPr>
        <p:spPr>
          <a:xfrm>
            <a:off x="1851822" y="5685177"/>
            <a:ext cx="342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word  w(t): a 1003 element </a:t>
            </a:r>
          </a:p>
          <a:p>
            <a:r>
              <a:rPr lang="en-US" dirty="0"/>
              <a:t>one-hot vector encoding word </a:t>
            </a:r>
            <a:r>
              <a:rPr lang="en-US" i="1" dirty="0"/>
              <a:t>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739C1D-AB8C-B048-B1D5-06C81CAB4436}"/>
              </a:ext>
            </a:extLst>
          </p:cNvPr>
          <p:cNvSpPr txBox="1"/>
          <p:nvPr/>
        </p:nvSpPr>
        <p:spPr>
          <a:xfrm>
            <a:off x="280016" y="3661684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AA38DA-7A69-1846-93B6-C4AC4D997759}"/>
              </a:ext>
            </a:extLst>
          </p:cNvPr>
          <p:cNvSpPr txBox="1"/>
          <p:nvPr/>
        </p:nvSpPr>
        <p:spPr>
          <a:xfrm>
            <a:off x="138383" y="2194374"/>
            <a:ext cx="141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AC4C1-D6E4-0740-A68A-7EC324AEC4E9}"/>
              </a:ext>
            </a:extLst>
          </p:cNvPr>
          <p:cNvSpPr txBox="1"/>
          <p:nvPr/>
        </p:nvSpPr>
        <p:spPr>
          <a:xfrm>
            <a:off x="253801" y="5254071"/>
            <a:ext cx="1114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+ </a:t>
            </a:r>
          </a:p>
          <a:p>
            <a:r>
              <a:rPr lang="en-US" dirty="0" err="1"/>
              <a:t>prev</a:t>
            </a:r>
            <a:r>
              <a:rPr lang="en-US" dirty="0"/>
              <a:t>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9C56D-6193-D944-B83E-69D320B4E02E}"/>
              </a:ext>
            </a:extLst>
          </p:cNvPr>
          <p:cNvSpPr txBox="1"/>
          <p:nvPr/>
        </p:nvSpPr>
        <p:spPr>
          <a:xfrm>
            <a:off x="1623187" y="1550263"/>
            <a:ext cx="681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 a 1003 element probability distribution over the set of words</a:t>
            </a:r>
            <a:r>
              <a:rPr lang="en-US" i="1" dirty="0"/>
              <a:t>.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6D7AFC9-3388-1749-9D2C-4A337087234F}"/>
              </a:ext>
            </a:extLst>
          </p:cNvPr>
          <p:cNvSpPr/>
          <p:nvPr/>
        </p:nvSpPr>
        <p:spPr>
          <a:xfrm rot="10800000">
            <a:off x="591551" y="4330592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02D9D54-E8C9-D747-869A-4E9BBF8A8FCD}"/>
              </a:ext>
            </a:extLst>
          </p:cNvPr>
          <p:cNvSpPr/>
          <p:nvPr/>
        </p:nvSpPr>
        <p:spPr>
          <a:xfrm rot="10800000">
            <a:off x="611878" y="2788974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2BE27-CF8E-7C44-8255-1675BF32E533}"/>
                  </a:ext>
                </a:extLst>
              </p:cNvPr>
              <p:cNvSpPr txBox="1"/>
              <p:nvPr/>
            </p:nvSpPr>
            <p:spPr>
              <a:xfrm>
                <a:off x="3046956" y="5161738"/>
                <a:ext cx="10379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2BE27-CF8E-7C44-8255-1675BF32E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56" y="5161738"/>
                <a:ext cx="1037913" cy="553998"/>
              </a:xfrm>
              <a:prstGeom prst="rect">
                <a:avLst/>
              </a:prstGeom>
              <a:blipFill>
                <a:blip r:embed="rId3"/>
                <a:stretch>
                  <a:fillRect l="-6098" r="-1585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CF145F-3CB8-A543-8A7A-62AC1673B08A}"/>
                  </a:ext>
                </a:extLst>
              </p:cNvPr>
              <p:cNvSpPr txBox="1"/>
              <p:nvPr/>
            </p:nvSpPr>
            <p:spPr>
              <a:xfrm>
                <a:off x="5847444" y="5116586"/>
                <a:ext cx="17103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CF145F-3CB8-A543-8A7A-62AC1673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444" y="5116586"/>
                <a:ext cx="1710340" cy="553998"/>
              </a:xfrm>
              <a:prstGeom prst="rect">
                <a:avLst/>
              </a:prstGeom>
              <a:blipFill>
                <a:blip r:embed="rId4"/>
                <a:stretch>
                  <a:fillRect l="-2941" r="-88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E0851-CEE4-E744-A170-CE9C84A799A9}"/>
                  </a:ext>
                </a:extLst>
              </p:cNvPr>
              <p:cNvSpPr txBox="1"/>
              <p:nvPr/>
            </p:nvSpPr>
            <p:spPr>
              <a:xfrm>
                <a:off x="3108488" y="4387022"/>
                <a:ext cx="44668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E0851-CEE4-E744-A170-CE9C84A7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488" y="4387022"/>
                <a:ext cx="4466864" cy="553998"/>
              </a:xfrm>
              <a:prstGeom prst="rect">
                <a:avLst/>
              </a:prstGeom>
              <a:blipFill>
                <a:blip r:embed="rId5"/>
                <a:stretch>
                  <a:fillRect l="-5949" t="-24444" r="-368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F1FB2C-FB08-BB41-9302-0407798CF7EB}"/>
                  </a:ext>
                </a:extLst>
              </p:cNvPr>
              <p:cNvSpPr txBox="1"/>
              <p:nvPr/>
            </p:nvSpPr>
            <p:spPr>
              <a:xfrm>
                <a:off x="2985149" y="3137466"/>
                <a:ext cx="3839641" cy="11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F1FB2C-FB08-BB41-9302-0407798CF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49" y="3137466"/>
                <a:ext cx="3839641" cy="1145635"/>
              </a:xfrm>
              <a:prstGeom prst="rect">
                <a:avLst/>
              </a:prstGeom>
              <a:blipFill>
                <a:blip r:embed="rId6"/>
                <a:stretch>
                  <a:fillRect t="-126374" b="-18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4D2D94-CE72-814B-825C-7054D3CC2538}"/>
                  </a:ext>
                </a:extLst>
              </p:cNvPr>
              <p:cNvSpPr txBox="1"/>
              <p:nvPr/>
            </p:nvSpPr>
            <p:spPr>
              <a:xfrm>
                <a:off x="7628731" y="5244250"/>
                <a:ext cx="40974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−1),…,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−1)]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4D2D94-CE72-814B-825C-7054D3CC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731" y="5244250"/>
                <a:ext cx="4097404" cy="430887"/>
              </a:xfrm>
              <a:prstGeom prst="rect">
                <a:avLst/>
              </a:prstGeom>
              <a:blipFill>
                <a:blip r:embed="rId7"/>
                <a:stretch>
                  <a:fillRect l="-309" r="-246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A3997-1D10-D94A-B47A-EB54B70F5718}"/>
                  </a:ext>
                </a:extLst>
              </p:cNvPr>
              <p:cNvSpPr txBox="1"/>
              <p:nvPr/>
            </p:nvSpPr>
            <p:spPr>
              <a:xfrm>
                <a:off x="8605862" y="3618540"/>
                <a:ext cx="30752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A3997-1D10-D94A-B47A-EB54B70F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62" y="3618540"/>
                <a:ext cx="3075264" cy="430887"/>
              </a:xfrm>
              <a:prstGeom prst="rect">
                <a:avLst/>
              </a:prstGeom>
              <a:blipFill>
                <a:blip r:embed="rId8"/>
                <a:stretch>
                  <a:fillRect l="-823" t="-2941" r="-82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BE9ADF-0FF4-4B4E-97C2-A22F079E392A}"/>
                  </a:ext>
                </a:extLst>
              </p:cNvPr>
              <p:cNvSpPr txBox="1"/>
              <p:nvPr/>
            </p:nvSpPr>
            <p:spPr>
              <a:xfrm>
                <a:off x="8902417" y="1933096"/>
                <a:ext cx="2482154" cy="922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BE9ADF-0FF4-4B4E-97C2-A22F079E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417" y="1933096"/>
                <a:ext cx="2482154" cy="922688"/>
              </a:xfrm>
              <a:prstGeom prst="rect">
                <a:avLst/>
              </a:prstGeom>
              <a:blipFill>
                <a:blip r:embed="rId9"/>
                <a:stretch>
                  <a:fillRect l="-2538" t="-26027" b="-1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B9CDA8-411E-9F49-AB12-29D7553DE459}"/>
                  </a:ext>
                </a:extLst>
              </p:cNvPr>
              <p:cNvSpPr txBox="1"/>
              <p:nvPr/>
            </p:nvSpPr>
            <p:spPr>
              <a:xfrm>
                <a:off x="3032613" y="1999587"/>
                <a:ext cx="3917867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B9CDA8-411E-9F49-AB12-29D7553D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13" y="1999587"/>
                <a:ext cx="3917867" cy="968150"/>
              </a:xfrm>
              <a:prstGeom prst="rect">
                <a:avLst/>
              </a:prstGeom>
              <a:blipFill>
                <a:blip r:embed="rId10"/>
                <a:stretch>
                  <a:fillRect l="-1613" t="-154545" b="-2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1">
            <a:extLst>
              <a:ext uri="{FF2B5EF4-FFF2-40B4-BE49-F238E27FC236}">
                <a16:creationId xmlns:a16="http://schemas.microsoft.com/office/drawing/2014/main" id="{DF80B2ED-1D33-5047-A67F-801D65D3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1" y="34116"/>
            <a:ext cx="11353800" cy="1325563"/>
          </a:xfrm>
        </p:spPr>
        <p:txBody>
          <a:bodyPr/>
          <a:lstStyle/>
          <a:p>
            <a:r>
              <a:rPr lang="en-US" dirty="0"/>
              <a:t>RNN: the math</a:t>
            </a:r>
          </a:p>
        </p:txBody>
      </p:sp>
    </p:spTree>
    <p:extLst>
      <p:ext uri="{BB962C8B-B14F-4D97-AF65-F5344CB8AC3E}">
        <p14:creationId xmlns:p14="http://schemas.microsoft.com/office/powerpoint/2010/main" val="108690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4206-2726-0E46-86D7-11AC69F068BA}"/>
              </a:ext>
            </a:extLst>
          </p:cNvPr>
          <p:cNvSpPr txBox="1"/>
          <p:nvPr/>
        </p:nvSpPr>
        <p:spPr>
          <a:xfrm>
            <a:off x="1851822" y="5685177"/>
            <a:ext cx="342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word  w(t): a 1003 element </a:t>
            </a:r>
          </a:p>
          <a:p>
            <a:r>
              <a:rPr lang="en-US" dirty="0"/>
              <a:t>one-hot vector encoding word </a:t>
            </a:r>
            <a:r>
              <a:rPr lang="en-US" i="1" dirty="0"/>
              <a:t>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739C1D-AB8C-B048-B1D5-06C81CAB4436}"/>
              </a:ext>
            </a:extLst>
          </p:cNvPr>
          <p:cNvSpPr txBox="1"/>
          <p:nvPr/>
        </p:nvSpPr>
        <p:spPr>
          <a:xfrm>
            <a:off x="280016" y="3661684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AA38DA-7A69-1846-93B6-C4AC4D997759}"/>
              </a:ext>
            </a:extLst>
          </p:cNvPr>
          <p:cNvSpPr txBox="1"/>
          <p:nvPr/>
        </p:nvSpPr>
        <p:spPr>
          <a:xfrm>
            <a:off x="138383" y="2194374"/>
            <a:ext cx="141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AC4C1-D6E4-0740-A68A-7EC324AEC4E9}"/>
              </a:ext>
            </a:extLst>
          </p:cNvPr>
          <p:cNvSpPr txBox="1"/>
          <p:nvPr/>
        </p:nvSpPr>
        <p:spPr>
          <a:xfrm>
            <a:off x="253801" y="5254071"/>
            <a:ext cx="1114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+ </a:t>
            </a:r>
          </a:p>
          <a:p>
            <a:r>
              <a:rPr lang="en-US" dirty="0" err="1"/>
              <a:t>prev</a:t>
            </a:r>
            <a:r>
              <a:rPr lang="en-US" dirty="0"/>
              <a:t> state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6D7AFC9-3388-1749-9D2C-4A337087234F}"/>
              </a:ext>
            </a:extLst>
          </p:cNvPr>
          <p:cNvSpPr/>
          <p:nvPr/>
        </p:nvSpPr>
        <p:spPr>
          <a:xfrm rot="10800000">
            <a:off x="591551" y="4330592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02D9D54-E8C9-D747-869A-4E9BBF8A8FCD}"/>
              </a:ext>
            </a:extLst>
          </p:cNvPr>
          <p:cNvSpPr/>
          <p:nvPr/>
        </p:nvSpPr>
        <p:spPr>
          <a:xfrm rot="10800000">
            <a:off x="611878" y="2788974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2BE27-CF8E-7C44-8255-1675BF32E533}"/>
                  </a:ext>
                </a:extLst>
              </p:cNvPr>
              <p:cNvSpPr txBox="1"/>
              <p:nvPr/>
            </p:nvSpPr>
            <p:spPr>
              <a:xfrm>
                <a:off x="3046956" y="5161738"/>
                <a:ext cx="10379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2BE27-CF8E-7C44-8255-1675BF32E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56" y="5161738"/>
                <a:ext cx="1037913" cy="553998"/>
              </a:xfrm>
              <a:prstGeom prst="rect">
                <a:avLst/>
              </a:prstGeom>
              <a:blipFill>
                <a:blip r:embed="rId3"/>
                <a:stretch>
                  <a:fillRect l="-6098" r="-1585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CF145F-3CB8-A543-8A7A-62AC1673B08A}"/>
                  </a:ext>
                </a:extLst>
              </p:cNvPr>
              <p:cNvSpPr txBox="1"/>
              <p:nvPr/>
            </p:nvSpPr>
            <p:spPr>
              <a:xfrm>
                <a:off x="5847444" y="5116586"/>
                <a:ext cx="17103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CF145F-3CB8-A543-8A7A-62AC1673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444" y="5116586"/>
                <a:ext cx="1710340" cy="553998"/>
              </a:xfrm>
              <a:prstGeom prst="rect">
                <a:avLst/>
              </a:prstGeom>
              <a:blipFill>
                <a:blip r:embed="rId4"/>
                <a:stretch>
                  <a:fillRect l="-2941" r="-88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E0851-CEE4-E744-A170-CE9C84A799A9}"/>
                  </a:ext>
                </a:extLst>
              </p:cNvPr>
              <p:cNvSpPr txBox="1"/>
              <p:nvPr/>
            </p:nvSpPr>
            <p:spPr>
              <a:xfrm>
                <a:off x="3108488" y="4387022"/>
                <a:ext cx="44668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E0851-CEE4-E744-A170-CE9C84A7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488" y="4387022"/>
                <a:ext cx="4466864" cy="553998"/>
              </a:xfrm>
              <a:prstGeom prst="rect">
                <a:avLst/>
              </a:prstGeom>
              <a:blipFill>
                <a:blip r:embed="rId5"/>
                <a:stretch>
                  <a:fillRect l="-5949" t="-24444" r="-368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F1FB2C-FB08-BB41-9302-0407798CF7EB}"/>
                  </a:ext>
                </a:extLst>
              </p:cNvPr>
              <p:cNvSpPr txBox="1"/>
              <p:nvPr/>
            </p:nvSpPr>
            <p:spPr>
              <a:xfrm>
                <a:off x="2985149" y="3137466"/>
                <a:ext cx="3839641" cy="11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F1FB2C-FB08-BB41-9302-0407798CF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49" y="3137466"/>
                <a:ext cx="3839641" cy="1145635"/>
              </a:xfrm>
              <a:prstGeom prst="rect">
                <a:avLst/>
              </a:prstGeom>
              <a:blipFill>
                <a:blip r:embed="rId6"/>
                <a:stretch>
                  <a:fillRect t="-126374" b="-18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4D2D94-CE72-814B-825C-7054D3CC2538}"/>
                  </a:ext>
                </a:extLst>
              </p:cNvPr>
              <p:cNvSpPr txBox="1"/>
              <p:nvPr/>
            </p:nvSpPr>
            <p:spPr>
              <a:xfrm>
                <a:off x="7628731" y="5244250"/>
                <a:ext cx="40974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−1),…,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−1)]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4D2D94-CE72-814B-825C-7054D3CC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731" y="5244250"/>
                <a:ext cx="4097404" cy="430887"/>
              </a:xfrm>
              <a:prstGeom prst="rect">
                <a:avLst/>
              </a:prstGeom>
              <a:blipFill>
                <a:blip r:embed="rId7"/>
                <a:stretch>
                  <a:fillRect l="-309" r="-246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A3997-1D10-D94A-B47A-EB54B70F5718}"/>
                  </a:ext>
                </a:extLst>
              </p:cNvPr>
              <p:cNvSpPr txBox="1"/>
              <p:nvPr/>
            </p:nvSpPr>
            <p:spPr>
              <a:xfrm>
                <a:off x="8605862" y="3618540"/>
                <a:ext cx="30752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A3997-1D10-D94A-B47A-EB54B70F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62" y="3618540"/>
                <a:ext cx="3075264" cy="430887"/>
              </a:xfrm>
              <a:prstGeom prst="rect">
                <a:avLst/>
              </a:prstGeom>
              <a:blipFill>
                <a:blip r:embed="rId8"/>
                <a:stretch>
                  <a:fillRect l="-823" t="-2941" r="-82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BE9ADF-0FF4-4B4E-97C2-A22F079E392A}"/>
                  </a:ext>
                </a:extLst>
              </p:cNvPr>
              <p:cNvSpPr txBox="1"/>
              <p:nvPr/>
            </p:nvSpPr>
            <p:spPr>
              <a:xfrm>
                <a:off x="8902417" y="1933096"/>
                <a:ext cx="2482154" cy="922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BE9ADF-0FF4-4B4E-97C2-A22F079E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417" y="1933096"/>
                <a:ext cx="2482154" cy="922688"/>
              </a:xfrm>
              <a:prstGeom prst="rect">
                <a:avLst/>
              </a:prstGeom>
              <a:blipFill>
                <a:blip r:embed="rId9"/>
                <a:stretch>
                  <a:fillRect l="-2538" t="-26027" b="-1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B9CDA8-411E-9F49-AB12-29D7553DE459}"/>
                  </a:ext>
                </a:extLst>
              </p:cNvPr>
              <p:cNvSpPr txBox="1"/>
              <p:nvPr/>
            </p:nvSpPr>
            <p:spPr>
              <a:xfrm>
                <a:off x="3032613" y="1999587"/>
                <a:ext cx="3917867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B9CDA8-411E-9F49-AB12-29D7553D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13" y="1999587"/>
                <a:ext cx="3917867" cy="968150"/>
              </a:xfrm>
              <a:prstGeom prst="rect">
                <a:avLst/>
              </a:prstGeom>
              <a:blipFill>
                <a:blip r:embed="rId10"/>
                <a:stretch>
                  <a:fillRect l="-1613" t="-154545" b="-2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4EBB73-398C-CC43-845F-8F8710D2C037}"/>
                  </a:ext>
                </a:extLst>
              </p:cNvPr>
              <p:cNvSpPr txBox="1"/>
              <p:nvPr/>
            </p:nvSpPr>
            <p:spPr>
              <a:xfrm>
                <a:off x="1851822" y="1234602"/>
                <a:ext cx="8793369" cy="639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+1)=</m:t>
                          </m:r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800" dirty="0"/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800" dirty="0"/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800" dirty="0"/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4EBB73-398C-CC43-845F-8F8710D2C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822" y="1234602"/>
                <a:ext cx="8793369" cy="639278"/>
              </a:xfrm>
              <a:prstGeom prst="rect">
                <a:avLst/>
              </a:prstGeom>
              <a:blipFill>
                <a:blip r:embed="rId11"/>
                <a:stretch>
                  <a:fillRect l="-865" t="-9804" r="-72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id="{4E26FE86-19B9-6F42-AAEA-23749376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1" y="34116"/>
            <a:ext cx="11353800" cy="1325563"/>
          </a:xfrm>
        </p:spPr>
        <p:txBody>
          <a:bodyPr/>
          <a:lstStyle/>
          <a:p>
            <a:r>
              <a:rPr lang="en-US" dirty="0"/>
              <a:t>RNN: making a prediction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BA3C97-6B3F-AA45-BEF1-3F206C257064}"/>
              </a:ext>
            </a:extLst>
          </p:cNvPr>
          <p:cNvSpPr/>
          <p:nvPr/>
        </p:nvSpPr>
        <p:spPr>
          <a:xfrm>
            <a:off x="6629433" y="651610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400" i="1" dirty="0"/>
              <a:t>Recurrent neural network-based language model (</a:t>
            </a:r>
            <a:r>
              <a:rPr lang="en-US" sz="1400" i="1" dirty="0" err="1"/>
              <a:t>Interspeech</a:t>
            </a:r>
            <a:r>
              <a:rPr lang="en-US" sz="1400" i="1" dirty="0"/>
              <a:t> 2010)</a:t>
            </a:r>
          </a:p>
        </p:txBody>
      </p:sp>
    </p:spTree>
    <p:extLst>
      <p:ext uri="{BB962C8B-B14F-4D97-AF65-F5344CB8AC3E}">
        <p14:creationId xmlns:p14="http://schemas.microsoft.com/office/powerpoint/2010/main" val="353692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DA49-F58A-B04B-89CD-918092F3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CDCF26-9134-B740-87A6-D36F132AB8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measure of how hard it is to guess the next word.</a:t>
                </a:r>
              </a:p>
              <a:p>
                <a:r>
                  <a:rPr lang="en-US" dirty="0"/>
                  <a:t>The exponentiation of the cross-entropy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𝑃𝑒𝑟𝑝𝑙𝑒𝑥𝑖𝑡𝑦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endParaRPr lang="en-US" dirty="0"/>
              </a:p>
              <a:p>
                <a:r>
                  <a:rPr lang="en-US" dirty="0"/>
                  <a:t>A commonly used measure of how well a language model is doing</a:t>
                </a:r>
              </a:p>
              <a:p>
                <a:r>
                  <a:rPr lang="en-US" dirty="0"/>
                  <a:t>Measures how confused the model is (how many choices it has reduced the next word to)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6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CDCF26-9134-B740-87A6-D36F132AB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63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9929"/>
            <a:ext cx="10515600" cy="4351338"/>
          </a:xfrm>
        </p:spPr>
        <p:txBody>
          <a:bodyPr/>
          <a:lstStyle/>
          <a:p>
            <a:r>
              <a:rPr lang="en-US" dirty="0"/>
              <a:t>With a ”standard” feed-forward architecture, you process data from within a window, ignoring everything outside the window.</a:t>
            </a:r>
          </a:p>
          <a:p>
            <a:r>
              <a:rPr lang="en-US" dirty="0"/>
              <a:t>To get influence from the processing of earlier time steps, add nodes and connections</a:t>
            </a:r>
          </a:p>
          <a:p>
            <a:r>
              <a:rPr lang="en-US" dirty="0"/>
              <a:t>This doesn’t scale well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842867" y="3866095"/>
            <a:ext cx="9073661" cy="2619111"/>
            <a:chOff x="1842867" y="3866095"/>
            <a:chExt cx="9073661" cy="2619111"/>
          </a:xfrm>
        </p:grpSpPr>
        <p:pic>
          <p:nvPicPr>
            <p:cNvPr id="4" name="pasted-image-small.png" descr="pasted-image-small.png"/>
            <p:cNvPicPr>
              <a:picLocks noChangeAspect="1"/>
            </p:cNvPicPr>
            <p:nvPr/>
          </p:nvPicPr>
          <p:blipFill rotWithShape="1">
            <a:blip r:embed="rId2"/>
            <a:srcRect l="7194" t="27924" b="64760"/>
            <a:stretch/>
          </p:blipFill>
          <p:spPr>
            <a:xfrm>
              <a:off x="1842867" y="4825218"/>
              <a:ext cx="9073661" cy="165998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3" name="Group 72"/>
            <p:cNvGrpSpPr/>
            <p:nvPr/>
          </p:nvGrpSpPr>
          <p:grpSpPr>
            <a:xfrm>
              <a:off x="5577839" y="3879378"/>
              <a:ext cx="1259060" cy="2591761"/>
              <a:chOff x="5577839" y="3879378"/>
              <a:chExt cx="1259060" cy="259176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5577839" y="3879378"/>
                <a:ext cx="1012875" cy="2591761"/>
                <a:chOff x="4227341" y="3893445"/>
                <a:chExt cx="1012875" cy="2591761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4227341" y="3904989"/>
                  <a:ext cx="1012875" cy="2580217"/>
                  <a:chOff x="3531051" y="4007611"/>
                  <a:chExt cx="1012875" cy="2477595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3531051" y="4202322"/>
                    <a:ext cx="1012875" cy="2282884"/>
                    <a:chOff x="3531051" y="4202322"/>
                    <a:chExt cx="1012875" cy="2282884"/>
                  </a:xfrm>
                </p:grpSpPr>
                <p:sp>
                  <p:nvSpPr>
                    <p:cNvPr id="56" name="Rectangle 55"/>
                    <p:cNvSpPr/>
                    <p:nvPr/>
                  </p:nvSpPr>
                  <p:spPr>
                    <a:xfrm>
                      <a:off x="3531051" y="4926662"/>
                      <a:ext cx="984739" cy="1558544"/>
                    </a:xfrm>
                    <a:prstGeom prst="rect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7" name="Straight Connector 56"/>
                    <p:cNvCxnSpPr/>
                    <p:nvPr/>
                  </p:nvCxnSpPr>
                  <p:spPr>
                    <a:xfrm>
                      <a:off x="4241470" y="4202322"/>
                      <a:ext cx="302456" cy="72434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 flipV="1">
                      <a:off x="3559188" y="4202322"/>
                      <a:ext cx="246184" cy="82641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3" name="TextBox 52"/>
                <p:cNvSpPr txBox="1"/>
                <p:nvPr/>
              </p:nvSpPr>
              <p:spPr>
                <a:xfrm>
                  <a:off x="4485287" y="3893445"/>
                  <a:ext cx="4717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t-2</a:t>
                  </a:r>
                </a:p>
              </p:txBody>
            </p:sp>
          </p:grpSp>
          <p:cxnSp>
            <p:nvCxnSpPr>
              <p:cNvPr id="60" name="Straight Arrow Connector 59"/>
              <p:cNvCxnSpPr>
                <a:stCxn id="54" idx="6"/>
                <a:endCxn id="11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56" idx="0"/>
                <a:endCxn id="53" idx="2"/>
              </p:cNvCxnSpPr>
              <p:nvPr/>
            </p:nvCxnSpPr>
            <p:spPr>
              <a:xfrm flipV="1">
                <a:off x="6070209" y="4279488"/>
                <a:ext cx="1442" cy="5685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6562578" y="3866095"/>
              <a:ext cx="1259060" cy="2605043"/>
              <a:chOff x="5577839" y="3866096"/>
              <a:chExt cx="1259060" cy="2605043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5577839" y="3866096"/>
                <a:ext cx="1012875" cy="2605043"/>
                <a:chOff x="4227341" y="3880163"/>
                <a:chExt cx="1012875" cy="2605043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4227341" y="3904989"/>
                  <a:ext cx="1012875" cy="2580217"/>
                  <a:chOff x="3531051" y="4007611"/>
                  <a:chExt cx="1012875" cy="2477595"/>
                </a:xfrm>
              </p:grpSpPr>
              <p:sp>
                <p:nvSpPr>
                  <p:cNvPr id="81" name="Oval 80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" name="Group 81"/>
                  <p:cNvGrpSpPr/>
                  <p:nvPr/>
                </p:nvGrpSpPr>
                <p:grpSpPr>
                  <a:xfrm>
                    <a:off x="3531051" y="4202322"/>
                    <a:ext cx="1012875" cy="2282884"/>
                    <a:chOff x="3531051" y="4202322"/>
                    <a:chExt cx="1012875" cy="2282884"/>
                  </a:xfrm>
                </p:grpSpPr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3531051" y="4926662"/>
                      <a:ext cx="984739" cy="1558544"/>
                    </a:xfrm>
                    <a:prstGeom prst="rect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241470" y="4202322"/>
                      <a:ext cx="302456" cy="72434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 flipV="1">
                      <a:off x="3559188" y="4202322"/>
                      <a:ext cx="246184" cy="82641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80" name="TextBox 79"/>
                <p:cNvSpPr txBox="1"/>
                <p:nvPr/>
              </p:nvSpPr>
              <p:spPr>
                <a:xfrm>
                  <a:off x="4483846" y="3880163"/>
                  <a:ext cx="4717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/>
                    <a:t>t-1</a:t>
                  </a:r>
                </a:p>
              </p:txBody>
            </p:sp>
          </p:grpSp>
          <p:cxnSp>
            <p:nvCxnSpPr>
              <p:cNvPr id="76" name="Straight Arrow Connector 75"/>
              <p:cNvCxnSpPr>
                <a:endCxn id="83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7558450" y="3889038"/>
              <a:ext cx="1259060" cy="2590975"/>
              <a:chOff x="5577839" y="3880164"/>
              <a:chExt cx="1259060" cy="2590975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577839" y="3880164"/>
                <a:ext cx="1012875" cy="2590975"/>
                <a:chOff x="4227341" y="3894231"/>
                <a:chExt cx="1012875" cy="2590975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4227341" y="3904989"/>
                  <a:ext cx="1012875" cy="2580217"/>
                  <a:chOff x="3531051" y="4007611"/>
                  <a:chExt cx="1012875" cy="2477595"/>
                </a:xfrm>
              </p:grpSpPr>
              <p:sp>
                <p:nvSpPr>
                  <p:cNvPr id="93" name="Oval 92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3531051" y="4202322"/>
                    <a:ext cx="1012875" cy="2282884"/>
                    <a:chOff x="3531051" y="4202322"/>
                    <a:chExt cx="1012875" cy="2282884"/>
                  </a:xfrm>
                </p:grpSpPr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3531051" y="4926662"/>
                      <a:ext cx="984739" cy="1558544"/>
                    </a:xfrm>
                    <a:prstGeom prst="rect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6" name="Straight Connector 95"/>
                    <p:cNvCxnSpPr/>
                    <p:nvPr/>
                  </p:nvCxnSpPr>
                  <p:spPr>
                    <a:xfrm>
                      <a:off x="4241470" y="4202322"/>
                      <a:ext cx="302456" cy="72434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/>
                    <p:cNvCxnSpPr/>
                    <p:nvPr/>
                  </p:nvCxnSpPr>
                  <p:spPr>
                    <a:xfrm flipV="1">
                      <a:off x="3559188" y="4202322"/>
                      <a:ext cx="246184" cy="82641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92" name="TextBox 91"/>
                <p:cNvSpPr txBox="1"/>
                <p:nvPr/>
              </p:nvSpPr>
              <p:spPr>
                <a:xfrm>
                  <a:off x="4598166" y="3894231"/>
                  <a:ext cx="27122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/>
                    <a:t>t</a:t>
                  </a:r>
                </a:p>
              </p:txBody>
            </p:sp>
          </p:grpSp>
          <p:cxnSp>
            <p:nvCxnSpPr>
              <p:cNvPr id="88" name="Straight Arrow Connector 87"/>
              <p:cNvCxnSpPr/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B47E352-7444-6444-B707-F6FFF19A789B}"/>
              </a:ext>
            </a:extLst>
          </p:cNvPr>
          <p:cNvSpPr txBox="1"/>
          <p:nvPr/>
        </p:nvSpPr>
        <p:spPr>
          <a:xfrm>
            <a:off x="8811075" y="392714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97589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FE36-EBF5-5045-959C-41F30C29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language model is a generative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B741C-23BF-7749-96F2-0246EA7B3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something that predicts the next word, you have something that can “generate” the next word.</a:t>
            </a:r>
          </a:p>
          <a:p>
            <a:endParaRPr lang="en-US" dirty="0"/>
          </a:p>
          <a:p>
            <a:r>
              <a:rPr lang="en-US" dirty="0"/>
              <a:t>Sentence completion is possible</a:t>
            </a:r>
          </a:p>
          <a:p>
            <a:endParaRPr lang="en-US" dirty="0"/>
          </a:p>
          <a:p>
            <a:r>
              <a:rPr lang="en-US" dirty="0"/>
              <a:t>Sentence generation is possible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31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4206-2726-0E46-86D7-11AC69F068BA}"/>
              </a:ext>
            </a:extLst>
          </p:cNvPr>
          <p:cNvSpPr txBox="1"/>
          <p:nvPr/>
        </p:nvSpPr>
        <p:spPr>
          <a:xfrm>
            <a:off x="1851822" y="5685177"/>
            <a:ext cx="342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word  w(t): a 1003 element </a:t>
            </a:r>
          </a:p>
          <a:p>
            <a:r>
              <a:rPr lang="en-US" dirty="0"/>
              <a:t>one-hot vector encoding word </a:t>
            </a:r>
            <a:r>
              <a:rPr lang="en-US" i="1" dirty="0"/>
              <a:t>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739C1D-AB8C-B048-B1D5-06C81CAB4436}"/>
              </a:ext>
            </a:extLst>
          </p:cNvPr>
          <p:cNvSpPr txBox="1"/>
          <p:nvPr/>
        </p:nvSpPr>
        <p:spPr>
          <a:xfrm>
            <a:off x="280016" y="3661684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AA38DA-7A69-1846-93B6-C4AC4D997759}"/>
              </a:ext>
            </a:extLst>
          </p:cNvPr>
          <p:cNvSpPr txBox="1"/>
          <p:nvPr/>
        </p:nvSpPr>
        <p:spPr>
          <a:xfrm>
            <a:off x="138383" y="2194374"/>
            <a:ext cx="141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AC4C1-D6E4-0740-A68A-7EC324AEC4E9}"/>
              </a:ext>
            </a:extLst>
          </p:cNvPr>
          <p:cNvSpPr txBox="1"/>
          <p:nvPr/>
        </p:nvSpPr>
        <p:spPr>
          <a:xfrm>
            <a:off x="253801" y="5254071"/>
            <a:ext cx="1114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+ </a:t>
            </a:r>
          </a:p>
          <a:p>
            <a:r>
              <a:rPr lang="en-US" dirty="0" err="1"/>
              <a:t>prev</a:t>
            </a:r>
            <a:r>
              <a:rPr lang="en-US" dirty="0"/>
              <a:t> state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6D7AFC9-3388-1749-9D2C-4A337087234F}"/>
              </a:ext>
            </a:extLst>
          </p:cNvPr>
          <p:cNvSpPr/>
          <p:nvPr/>
        </p:nvSpPr>
        <p:spPr>
          <a:xfrm rot="10800000">
            <a:off x="591551" y="4330592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02D9D54-E8C9-D747-869A-4E9BBF8A8FCD}"/>
              </a:ext>
            </a:extLst>
          </p:cNvPr>
          <p:cNvSpPr/>
          <p:nvPr/>
        </p:nvSpPr>
        <p:spPr>
          <a:xfrm rot="10800000">
            <a:off x="611878" y="2788974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2BE27-CF8E-7C44-8255-1675BF32E533}"/>
                  </a:ext>
                </a:extLst>
              </p:cNvPr>
              <p:cNvSpPr txBox="1"/>
              <p:nvPr/>
            </p:nvSpPr>
            <p:spPr>
              <a:xfrm>
                <a:off x="3046956" y="5161738"/>
                <a:ext cx="10379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2BE27-CF8E-7C44-8255-1675BF32E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56" y="5161738"/>
                <a:ext cx="1037913" cy="553998"/>
              </a:xfrm>
              <a:prstGeom prst="rect">
                <a:avLst/>
              </a:prstGeom>
              <a:blipFill>
                <a:blip r:embed="rId3"/>
                <a:stretch>
                  <a:fillRect l="-6098" r="-1585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CF145F-3CB8-A543-8A7A-62AC1673B08A}"/>
                  </a:ext>
                </a:extLst>
              </p:cNvPr>
              <p:cNvSpPr txBox="1"/>
              <p:nvPr/>
            </p:nvSpPr>
            <p:spPr>
              <a:xfrm>
                <a:off x="5847444" y="5116586"/>
                <a:ext cx="17103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CF145F-3CB8-A543-8A7A-62AC1673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444" y="5116586"/>
                <a:ext cx="1710340" cy="553998"/>
              </a:xfrm>
              <a:prstGeom prst="rect">
                <a:avLst/>
              </a:prstGeom>
              <a:blipFill>
                <a:blip r:embed="rId4"/>
                <a:stretch>
                  <a:fillRect l="-2941" r="-88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E0851-CEE4-E744-A170-CE9C84A799A9}"/>
                  </a:ext>
                </a:extLst>
              </p:cNvPr>
              <p:cNvSpPr txBox="1"/>
              <p:nvPr/>
            </p:nvSpPr>
            <p:spPr>
              <a:xfrm>
                <a:off x="3108488" y="4387022"/>
                <a:ext cx="44668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E0851-CEE4-E744-A170-CE9C84A7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488" y="4387022"/>
                <a:ext cx="4466864" cy="553998"/>
              </a:xfrm>
              <a:prstGeom prst="rect">
                <a:avLst/>
              </a:prstGeom>
              <a:blipFill>
                <a:blip r:embed="rId5"/>
                <a:stretch>
                  <a:fillRect l="-5949" t="-24444" r="-368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F1FB2C-FB08-BB41-9302-0407798CF7EB}"/>
                  </a:ext>
                </a:extLst>
              </p:cNvPr>
              <p:cNvSpPr txBox="1"/>
              <p:nvPr/>
            </p:nvSpPr>
            <p:spPr>
              <a:xfrm>
                <a:off x="2985149" y="3137466"/>
                <a:ext cx="3839641" cy="11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F1FB2C-FB08-BB41-9302-0407798CF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49" y="3137466"/>
                <a:ext cx="3839641" cy="1145635"/>
              </a:xfrm>
              <a:prstGeom prst="rect">
                <a:avLst/>
              </a:prstGeom>
              <a:blipFill>
                <a:blip r:embed="rId6"/>
                <a:stretch>
                  <a:fillRect t="-126374" b="-18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4D2D94-CE72-814B-825C-7054D3CC2538}"/>
                  </a:ext>
                </a:extLst>
              </p:cNvPr>
              <p:cNvSpPr txBox="1"/>
              <p:nvPr/>
            </p:nvSpPr>
            <p:spPr>
              <a:xfrm>
                <a:off x="7628731" y="5244250"/>
                <a:ext cx="40974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−1),…,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−1)]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4D2D94-CE72-814B-825C-7054D3CC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731" y="5244250"/>
                <a:ext cx="4097404" cy="430887"/>
              </a:xfrm>
              <a:prstGeom prst="rect">
                <a:avLst/>
              </a:prstGeom>
              <a:blipFill>
                <a:blip r:embed="rId7"/>
                <a:stretch>
                  <a:fillRect l="-309" r="-246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A3997-1D10-D94A-B47A-EB54B70F5718}"/>
                  </a:ext>
                </a:extLst>
              </p:cNvPr>
              <p:cNvSpPr txBox="1"/>
              <p:nvPr/>
            </p:nvSpPr>
            <p:spPr>
              <a:xfrm>
                <a:off x="8605862" y="3618540"/>
                <a:ext cx="30752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A3997-1D10-D94A-B47A-EB54B70F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62" y="3618540"/>
                <a:ext cx="3075264" cy="430887"/>
              </a:xfrm>
              <a:prstGeom prst="rect">
                <a:avLst/>
              </a:prstGeom>
              <a:blipFill>
                <a:blip r:embed="rId8"/>
                <a:stretch>
                  <a:fillRect l="-823" t="-2941" r="-82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BE9ADF-0FF4-4B4E-97C2-A22F079E392A}"/>
                  </a:ext>
                </a:extLst>
              </p:cNvPr>
              <p:cNvSpPr txBox="1"/>
              <p:nvPr/>
            </p:nvSpPr>
            <p:spPr>
              <a:xfrm>
                <a:off x="8902417" y="1933096"/>
                <a:ext cx="2482154" cy="922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BE9ADF-0FF4-4B4E-97C2-A22F079E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417" y="1933096"/>
                <a:ext cx="2482154" cy="922688"/>
              </a:xfrm>
              <a:prstGeom prst="rect">
                <a:avLst/>
              </a:prstGeom>
              <a:blipFill>
                <a:blip r:embed="rId9"/>
                <a:stretch>
                  <a:fillRect l="-2538" t="-26027" b="-1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B9CDA8-411E-9F49-AB12-29D7553DE459}"/>
                  </a:ext>
                </a:extLst>
              </p:cNvPr>
              <p:cNvSpPr txBox="1"/>
              <p:nvPr/>
            </p:nvSpPr>
            <p:spPr>
              <a:xfrm>
                <a:off x="3032613" y="1999587"/>
                <a:ext cx="3894721" cy="80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B9CDA8-411E-9F49-AB12-29D7553D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13" y="1999587"/>
                <a:ext cx="3894721" cy="808426"/>
              </a:xfrm>
              <a:prstGeom prst="rect">
                <a:avLst/>
              </a:prstGeom>
              <a:blipFill>
                <a:blip r:embed="rId10"/>
                <a:stretch>
                  <a:fillRect l="-1623" t="-195385" b="-2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4EBB73-398C-CC43-845F-8F8710D2C037}"/>
                  </a:ext>
                </a:extLst>
              </p:cNvPr>
              <p:cNvSpPr txBox="1"/>
              <p:nvPr/>
            </p:nvSpPr>
            <p:spPr>
              <a:xfrm>
                <a:off x="1228367" y="1263991"/>
                <a:ext cx="100512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𝑔𝑒𝑛𝑒𝑟𝑎𝑡𝑖𝑜𝑛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800" dirty="0"/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800" dirty="0"/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800" dirty="0"/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4EBB73-398C-CC43-845F-8F8710D2C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67" y="1263991"/>
                <a:ext cx="10051213" cy="430887"/>
              </a:xfrm>
              <a:prstGeom prst="rect">
                <a:avLst/>
              </a:prstGeom>
              <a:blipFill>
                <a:blip r:embed="rId11"/>
                <a:stretch>
                  <a:fillRect l="-631" t="-17143" r="-50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id="{4E26FE86-19B9-6F42-AAEA-23749376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1" y="131098"/>
            <a:ext cx="11353800" cy="1325563"/>
          </a:xfrm>
        </p:spPr>
        <p:txBody>
          <a:bodyPr/>
          <a:lstStyle/>
          <a:p>
            <a:r>
              <a:rPr lang="en-US" dirty="0"/>
              <a:t>Language model as a generative model: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BA3C97-6B3F-AA45-BEF1-3F206C257064}"/>
              </a:ext>
            </a:extLst>
          </p:cNvPr>
          <p:cNvSpPr/>
          <p:nvPr/>
        </p:nvSpPr>
        <p:spPr>
          <a:xfrm>
            <a:off x="6629433" y="651610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400" i="1" dirty="0"/>
              <a:t>Recurrent neural network-based language model (</a:t>
            </a:r>
            <a:r>
              <a:rPr lang="en-US" sz="1400" i="1" dirty="0" err="1"/>
              <a:t>Interspeech</a:t>
            </a:r>
            <a:r>
              <a:rPr lang="en-US" sz="1400" i="1" dirty="0"/>
              <a:t> 2010)</a:t>
            </a:r>
          </a:p>
        </p:txBody>
      </p:sp>
    </p:spTree>
    <p:extLst>
      <p:ext uri="{BB962C8B-B14F-4D97-AF65-F5344CB8AC3E}">
        <p14:creationId xmlns:p14="http://schemas.microsoft.com/office/powerpoint/2010/main" val="316604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3297-2EC0-594C-B2FB-18B782DF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2"/>
            <a:ext cx="10515600" cy="1325563"/>
          </a:xfrm>
        </p:spPr>
        <p:txBody>
          <a:bodyPr/>
          <a:lstStyle/>
          <a:p>
            <a:r>
              <a:rPr lang="en-US" dirty="0"/>
              <a:t>Generating a new sentence with the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957BD-0D4A-514B-9233-76447EF6D374}"/>
              </a:ext>
            </a:extLst>
          </p:cNvPr>
          <p:cNvSpPr/>
          <p:nvPr/>
        </p:nvSpPr>
        <p:spPr>
          <a:xfrm>
            <a:off x="4089398" y="5822293"/>
            <a:ext cx="887663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i="1" dirty="0"/>
              <a:t>START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8D8CF04-8837-5A43-9B63-DFCB678436C8}"/>
              </a:ext>
            </a:extLst>
          </p:cNvPr>
          <p:cNvGrpSpPr/>
          <p:nvPr/>
        </p:nvGrpSpPr>
        <p:grpSpPr>
          <a:xfrm>
            <a:off x="4778115" y="2831312"/>
            <a:ext cx="594188" cy="3200000"/>
            <a:chOff x="5575409" y="2545554"/>
            <a:chExt cx="408057" cy="2008054"/>
          </a:xfrm>
        </p:grpSpPr>
        <p:cxnSp>
          <p:nvCxnSpPr>
            <p:cNvPr id="101" name="Curved Connector 100">
              <a:extLst>
                <a:ext uri="{FF2B5EF4-FFF2-40B4-BE49-F238E27FC236}">
                  <a16:creationId xmlns:a16="http://schemas.microsoft.com/office/drawing/2014/main" id="{61F6E1C3-1C3C-8543-BEEB-83E69330C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1723" y="3499517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68E5716-BD5D-0A4B-85F3-75619977C567}"/>
                </a:ext>
              </a:extLst>
            </p:cNvPr>
            <p:cNvGrpSpPr/>
            <p:nvPr/>
          </p:nvGrpSpPr>
          <p:grpSpPr>
            <a:xfrm>
              <a:off x="5700207" y="2799544"/>
              <a:ext cx="248498" cy="941409"/>
              <a:chOff x="10521102" y="2686049"/>
              <a:chExt cx="346235" cy="1174751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CD73334-F662-0646-8CB9-E5D3316030AE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30161BD-98A7-AD4D-909E-68B50FF73351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A594FBF-EA2D-704B-9A8B-30FB359A2594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D9B59A5-872B-B14C-9A94-A7BA16967C11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3B0BDDB-CE6E-5341-B035-AB10F3E5EA9C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EFDFB934-FA1D-9E4A-A27B-D8102D02712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6447" y="2914516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C13943E-F17D-2B4D-86D7-CABB33787F77}"/>
              </a:ext>
            </a:extLst>
          </p:cNvPr>
          <p:cNvGrpSpPr/>
          <p:nvPr/>
        </p:nvGrpSpPr>
        <p:grpSpPr>
          <a:xfrm>
            <a:off x="4549251" y="2319176"/>
            <a:ext cx="901196" cy="441744"/>
            <a:chOff x="5274683" y="2168288"/>
            <a:chExt cx="821317" cy="27720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8D416BD-3022-9D48-A784-E18C12F372CC}"/>
                </a:ext>
              </a:extLst>
            </p:cNvPr>
            <p:cNvSpPr/>
            <p:nvPr/>
          </p:nvSpPr>
          <p:spPr>
            <a:xfrm>
              <a:off x="5274683" y="2168288"/>
              <a:ext cx="821317" cy="277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D515BDF-2BF0-704F-A6F0-66A703985B95}"/>
                </a:ext>
              </a:extLst>
            </p:cNvPr>
            <p:cNvSpPr/>
            <p:nvPr/>
          </p:nvSpPr>
          <p:spPr>
            <a:xfrm>
              <a:off x="5311211" y="2197325"/>
              <a:ext cx="713574" cy="233954"/>
            </a:xfrm>
            <a:custGeom>
              <a:avLst/>
              <a:gdLst>
                <a:gd name="connsiteX0" fmla="*/ 0 w 713574"/>
                <a:gd name="connsiteY0" fmla="*/ 233954 h 233954"/>
                <a:gd name="connsiteX1" fmla="*/ 136733 w 713574"/>
                <a:gd name="connsiteY1" fmla="*/ 24582 h 233954"/>
                <a:gd name="connsiteX2" fmla="*/ 166643 w 713574"/>
                <a:gd name="connsiteY2" fmla="*/ 20309 h 233954"/>
                <a:gd name="connsiteX3" fmla="*/ 205099 w 713574"/>
                <a:gd name="connsiteY3" fmla="*/ 169860 h 233954"/>
                <a:gd name="connsiteX4" fmla="*/ 282011 w 713574"/>
                <a:gd name="connsiteY4" fmla="*/ 178406 h 233954"/>
                <a:gd name="connsiteX5" fmla="*/ 346105 w 713574"/>
                <a:gd name="connsiteY5" fmla="*/ 71583 h 233954"/>
                <a:gd name="connsiteX6" fmla="*/ 461473 w 713574"/>
                <a:gd name="connsiteY6" fmla="*/ 169860 h 233954"/>
                <a:gd name="connsiteX7" fmla="*/ 623843 w 713574"/>
                <a:gd name="connsiteY7" fmla="*/ 11763 h 233954"/>
                <a:gd name="connsiteX8" fmla="*/ 713574 w 713574"/>
                <a:gd name="connsiteY8" fmla="*/ 225408 h 233954"/>
                <a:gd name="connsiteX9" fmla="*/ 713574 w 713574"/>
                <a:gd name="connsiteY9" fmla="*/ 225408 h 23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574" h="233954">
                  <a:moveTo>
                    <a:pt x="0" y="233954"/>
                  </a:moveTo>
                  <a:cubicBezTo>
                    <a:pt x="54479" y="147071"/>
                    <a:pt x="108959" y="60189"/>
                    <a:pt x="136733" y="24582"/>
                  </a:cubicBezTo>
                  <a:cubicBezTo>
                    <a:pt x="164507" y="-11026"/>
                    <a:pt x="155249" y="-3904"/>
                    <a:pt x="166643" y="20309"/>
                  </a:cubicBezTo>
                  <a:cubicBezTo>
                    <a:pt x="178037" y="44522"/>
                    <a:pt x="185871" y="143511"/>
                    <a:pt x="205099" y="169860"/>
                  </a:cubicBezTo>
                  <a:cubicBezTo>
                    <a:pt x="224327" y="196209"/>
                    <a:pt x="258510" y="194785"/>
                    <a:pt x="282011" y="178406"/>
                  </a:cubicBezTo>
                  <a:cubicBezTo>
                    <a:pt x="305512" y="162026"/>
                    <a:pt x="316195" y="73007"/>
                    <a:pt x="346105" y="71583"/>
                  </a:cubicBezTo>
                  <a:cubicBezTo>
                    <a:pt x="376015" y="70159"/>
                    <a:pt x="415183" y="179830"/>
                    <a:pt x="461473" y="169860"/>
                  </a:cubicBezTo>
                  <a:cubicBezTo>
                    <a:pt x="507763" y="159890"/>
                    <a:pt x="581826" y="2505"/>
                    <a:pt x="623843" y="11763"/>
                  </a:cubicBezTo>
                  <a:cubicBezTo>
                    <a:pt x="665860" y="21021"/>
                    <a:pt x="713574" y="225408"/>
                    <a:pt x="713574" y="225408"/>
                  </a:cubicBezTo>
                  <a:lnTo>
                    <a:pt x="713574" y="225408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279E5ECB-EB6B-FD43-9ABC-318B98DE9D2F}"/>
              </a:ext>
            </a:extLst>
          </p:cNvPr>
          <p:cNvSpPr txBox="1"/>
          <p:nvPr/>
        </p:nvSpPr>
        <p:spPr>
          <a:xfrm>
            <a:off x="1248858" y="5810411"/>
            <a:ext cx="2623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an initialization token</a:t>
            </a:r>
          </a:p>
          <a:p>
            <a:endParaRPr lang="en-US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247F392-46A7-F341-879A-9236005BEA0C}"/>
              </a:ext>
            </a:extLst>
          </p:cNvPr>
          <p:cNvSpPr txBox="1"/>
          <p:nvPr/>
        </p:nvSpPr>
        <p:spPr>
          <a:xfrm>
            <a:off x="4654013" y="1883924"/>
            <a:ext cx="9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25D8750-3F2D-3842-B33E-E073608173DF}"/>
              </a:ext>
            </a:extLst>
          </p:cNvPr>
          <p:cNvCxnSpPr>
            <a:cxnSpLocks/>
          </p:cNvCxnSpPr>
          <p:nvPr/>
        </p:nvCxnSpPr>
        <p:spPr>
          <a:xfrm flipV="1">
            <a:off x="3913785" y="3840134"/>
            <a:ext cx="795938" cy="14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A773C1-18AD-2B40-8AA9-A63E505466B6}"/>
                  </a:ext>
                </a:extLst>
              </p:cNvPr>
              <p:cNvSpPr/>
              <p:nvPr/>
            </p:nvSpPr>
            <p:spPr>
              <a:xfrm>
                <a:off x="1163327" y="3633941"/>
                <a:ext cx="2643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−1),…,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A773C1-18AD-2B40-8AA9-A63E50546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327" y="3633941"/>
                <a:ext cx="2643031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C6E326F3-B844-B840-92BB-84A884AF012C}"/>
              </a:ext>
            </a:extLst>
          </p:cNvPr>
          <p:cNvSpPr txBox="1"/>
          <p:nvPr/>
        </p:nvSpPr>
        <p:spPr>
          <a:xfrm>
            <a:off x="1355034" y="3253804"/>
            <a:ext cx="221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initialization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A7BE67-AED6-3A49-9F0A-CA4E5FC20D2C}"/>
              </a:ext>
            </a:extLst>
          </p:cNvPr>
          <p:cNvSpPr txBox="1"/>
          <p:nvPr/>
        </p:nvSpPr>
        <p:spPr>
          <a:xfrm>
            <a:off x="1249272" y="2274601"/>
            <a:ext cx="3261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from the conditional </a:t>
            </a:r>
          </a:p>
          <a:p>
            <a:r>
              <a:rPr lang="en-US" dirty="0"/>
              <a:t>distribution output by the model</a:t>
            </a:r>
          </a:p>
        </p:txBody>
      </p:sp>
    </p:spTree>
    <p:extLst>
      <p:ext uri="{BB962C8B-B14F-4D97-AF65-F5344CB8AC3E}">
        <p14:creationId xmlns:p14="http://schemas.microsoft.com/office/powerpoint/2010/main" val="1364812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3297-2EC0-594C-B2FB-18B782DF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2"/>
            <a:ext cx="10515600" cy="1325563"/>
          </a:xfrm>
        </p:spPr>
        <p:txBody>
          <a:bodyPr/>
          <a:lstStyle/>
          <a:p>
            <a:r>
              <a:rPr lang="en-US" dirty="0"/>
              <a:t>Generating a new sentence with the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957BD-0D4A-514B-9233-76447EF6D374}"/>
              </a:ext>
            </a:extLst>
          </p:cNvPr>
          <p:cNvSpPr/>
          <p:nvPr/>
        </p:nvSpPr>
        <p:spPr>
          <a:xfrm>
            <a:off x="4089398" y="5822293"/>
            <a:ext cx="887663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i="1" dirty="0"/>
              <a:t>START                   She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8D8CF04-8837-5A43-9B63-DFCB678436C8}"/>
              </a:ext>
            </a:extLst>
          </p:cNvPr>
          <p:cNvGrpSpPr/>
          <p:nvPr/>
        </p:nvGrpSpPr>
        <p:grpSpPr>
          <a:xfrm>
            <a:off x="4778117" y="2831312"/>
            <a:ext cx="1339509" cy="3200000"/>
            <a:chOff x="5575409" y="2545554"/>
            <a:chExt cx="919904" cy="2008054"/>
          </a:xfrm>
        </p:grpSpPr>
        <p:cxnSp>
          <p:nvCxnSpPr>
            <p:cNvPr id="101" name="Curved Connector 100">
              <a:extLst>
                <a:ext uri="{FF2B5EF4-FFF2-40B4-BE49-F238E27FC236}">
                  <a16:creationId xmlns:a16="http://schemas.microsoft.com/office/drawing/2014/main" id="{61F6E1C3-1C3C-8543-BEEB-83E69330C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1723" y="3499517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68E5716-BD5D-0A4B-85F3-75619977C567}"/>
                </a:ext>
              </a:extLst>
            </p:cNvPr>
            <p:cNvGrpSpPr/>
            <p:nvPr/>
          </p:nvGrpSpPr>
          <p:grpSpPr>
            <a:xfrm>
              <a:off x="5700207" y="2799544"/>
              <a:ext cx="248498" cy="941409"/>
              <a:chOff x="10521102" y="2686049"/>
              <a:chExt cx="346235" cy="1174751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CD73334-F662-0646-8CB9-E5D3316030AE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30161BD-98A7-AD4D-909E-68B50FF73351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A594FBF-EA2D-704B-9A8B-30FB359A2594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D9B59A5-872B-B14C-9A94-A7BA16967C11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3B0BDDB-CE6E-5341-B035-AB10F3E5EA9C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EFDFB934-FA1D-9E4A-A27B-D8102D02712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6447" y="2914516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1423685-366D-284C-9362-8255EAC51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8705" y="3188645"/>
              <a:ext cx="546608" cy="89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C13943E-F17D-2B4D-86D7-CABB33787F77}"/>
              </a:ext>
            </a:extLst>
          </p:cNvPr>
          <p:cNvGrpSpPr/>
          <p:nvPr/>
        </p:nvGrpSpPr>
        <p:grpSpPr>
          <a:xfrm>
            <a:off x="4549251" y="2319176"/>
            <a:ext cx="901196" cy="441744"/>
            <a:chOff x="5274683" y="2168288"/>
            <a:chExt cx="821317" cy="27720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8D416BD-3022-9D48-A784-E18C12F372CC}"/>
                </a:ext>
              </a:extLst>
            </p:cNvPr>
            <p:cNvSpPr/>
            <p:nvPr/>
          </p:nvSpPr>
          <p:spPr>
            <a:xfrm>
              <a:off x="5274683" y="2168288"/>
              <a:ext cx="821317" cy="277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D515BDF-2BF0-704F-A6F0-66A703985B95}"/>
                </a:ext>
              </a:extLst>
            </p:cNvPr>
            <p:cNvSpPr/>
            <p:nvPr/>
          </p:nvSpPr>
          <p:spPr>
            <a:xfrm>
              <a:off x="5311211" y="2197325"/>
              <a:ext cx="713574" cy="233954"/>
            </a:xfrm>
            <a:custGeom>
              <a:avLst/>
              <a:gdLst>
                <a:gd name="connsiteX0" fmla="*/ 0 w 713574"/>
                <a:gd name="connsiteY0" fmla="*/ 233954 h 233954"/>
                <a:gd name="connsiteX1" fmla="*/ 136733 w 713574"/>
                <a:gd name="connsiteY1" fmla="*/ 24582 h 233954"/>
                <a:gd name="connsiteX2" fmla="*/ 166643 w 713574"/>
                <a:gd name="connsiteY2" fmla="*/ 20309 h 233954"/>
                <a:gd name="connsiteX3" fmla="*/ 205099 w 713574"/>
                <a:gd name="connsiteY3" fmla="*/ 169860 h 233954"/>
                <a:gd name="connsiteX4" fmla="*/ 282011 w 713574"/>
                <a:gd name="connsiteY4" fmla="*/ 178406 h 233954"/>
                <a:gd name="connsiteX5" fmla="*/ 346105 w 713574"/>
                <a:gd name="connsiteY5" fmla="*/ 71583 h 233954"/>
                <a:gd name="connsiteX6" fmla="*/ 461473 w 713574"/>
                <a:gd name="connsiteY6" fmla="*/ 169860 h 233954"/>
                <a:gd name="connsiteX7" fmla="*/ 623843 w 713574"/>
                <a:gd name="connsiteY7" fmla="*/ 11763 h 233954"/>
                <a:gd name="connsiteX8" fmla="*/ 713574 w 713574"/>
                <a:gd name="connsiteY8" fmla="*/ 225408 h 233954"/>
                <a:gd name="connsiteX9" fmla="*/ 713574 w 713574"/>
                <a:gd name="connsiteY9" fmla="*/ 225408 h 23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574" h="233954">
                  <a:moveTo>
                    <a:pt x="0" y="233954"/>
                  </a:moveTo>
                  <a:cubicBezTo>
                    <a:pt x="54479" y="147071"/>
                    <a:pt x="108959" y="60189"/>
                    <a:pt x="136733" y="24582"/>
                  </a:cubicBezTo>
                  <a:cubicBezTo>
                    <a:pt x="164507" y="-11026"/>
                    <a:pt x="155249" y="-3904"/>
                    <a:pt x="166643" y="20309"/>
                  </a:cubicBezTo>
                  <a:cubicBezTo>
                    <a:pt x="178037" y="44522"/>
                    <a:pt x="185871" y="143511"/>
                    <a:pt x="205099" y="169860"/>
                  </a:cubicBezTo>
                  <a:cubicBezTo>
                    <a:pt x="224327" y="196209"/>
                    <a:pt x="258510" y="194785"/>
                    <a:pt x="282011" y="178406"/>
                  </a:cubicBezTo>
                  <a:cubicBezTo>
                    <a:pt x="305512" y="162026"/>
                    <a:pt x="316195" y="73007"/>
                    <a:pt x="346105" y="71583"/>
                  </a:cubicBezTo>
                  <a:cubicBezTo>
                    <a:pt x="376015" y="70159"/>
                    <a:pt x="415183" y="179830"/>
                    <a:pt x="461473" y="169860"/>
                  </a:cubicBezTo>
                  <a:cubicBezTo>
                    <a:pt x="507763" y="159890"/>
                    <a:pt x="581826" y="2505"/>
                    <a:pt x="623843" y="11763"/>
                  </a:cubicBezTo>
                  <a:cubicBezTo>
                    <a:pt x="665860" y="21021"/>
                    <a:pt x="713574" y="225408"/>
                    <a:pt x="713574" y="225408"/>
                  </a:cubicBezTo>
                  <a:lnTo>
                    <a:pt x="713574" y="225408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CBE3BD-CC5A-4649-9B8D-8E765B61DD94}"/>
              </a:ext>
            </a:extLst>
          </p:cNvPr>
          <p:cNvGrpSpPr/>
          <p:nvPr/>
        </p:nvGrpSpPr>
        <p:grpSpPr>
          <a:xfrm>
            <a:off x="5877828" y="2301244"/>
            <a:ext cx="901196" cy="441744"/>
            <a:chOff x="5667276" y="1499530"/>
            <a:chExt cx="821317" cy="277202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C52091-D8E6-4B48-BE50-56D0F44F7FB9}"/>
                </a:ext>
              </a:extLst>
            </p:cNvPr>
            <p:cNvSpPr/>
            <p:nvPr/>
          </p:nvSpPr>
          <p:spPr>
            <a:xfrm>
              <a:off x="5667276" y="1499530"/>
              <a:ext cx="821317" cy="277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A2F4CA4-61BE-E642-A1C4-608651DE627F}"/>
                </a:ext>
              </a:extLst>
            </p:cNvPr>
            <p:cNvSpPr/>
            <p:nvPr/>
          </p:nvSpPr>
          <p:spPr>
            <a:xfrm>
              <a:off x="5738501" y="1521149"/>
              <a:ext cx="734938" cy="237206"/>
            </a:xfrm>
            <a:custGeom>
              <a:avLst/>
              <a:gdLst>
                <a:gd name="connsiteX0" fmla="*/ 0 w 734938"/>
                <a:gd name="connsiteY0" fmla="*/ 230739 h 237206"/>
                <a:gd name="connsiteX1" fmla="*/ 29910 w 734938"/>
                <a:gd name="connsiteY1" fmla="*/ 94006 h 237206"/>
                <a:gd name="connsiteX2" fmla="*/ 94004 w 734938"/>
                <a:gd name="connsiteY2" fmla="*/ 200829 h 237206"/>
                <a:gd name="connsiteX3" fmla="*/ 367469 w 734938"/>
                <a:gd name="connsiteY3" fmla="*/ 209374 h 237206"/>
                <a:gd name="connsiteX4" fmla="*/ 487110 w 734938"/>
                <a:gd name="connsiteY4" fmla="*/ 2 h 237206"/>
                <a:gd name="connsiteX5" fmla="*/ 598206 w 734938"/>
                <a:gd name="connsiteY5" fmla="*/ 213647 h 237206"/>
                <a:gd name="connsiteX6" fmla="*/ 734938 w 734938"/>
                <a:gd name="connsiteY6" fmla="*/ 222193 h 2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938" h="237206">
                  <a:moveTo>
                    <a:pt x="0" y="230739"/>
                  </a:moveTo>
                  <a:cubicBezTo>
                    <a:pt x="7121" y="164865"/>
                    <a:pt x="14243" y="98991"/>
                    <a:pt x="29910" y="94006"/>
                  </a:cubicBezTo>
                  <a:cubicBezTo>
                    <a:pt x="45577" y="89021"/>
                    <a:pt x="37744" y="181601"/>
                    <a:pt x="94004" y="200829"/>
                  </a:cubicBezTo>
                  <a:cubicBezTo>
                    <a:pt x="150264" y="220057"/>
                    <a:pt x="301951" y="242845"/>
                    <a:pt x="367469" y="209374"/>
                  </a:cubicBezTo>
                  <a:cubicBezTo>
                    <a:pt x="432987" y="175903"/>
                    <a:pt x="448654" y="-710"/>
                    <a:pt x="487110" y="2"/>
                  </a:cubicBezTo>
                  <a:cubicBezTo>
                    <a:pt x="525566" y="714"/>
                    <a:pt x="556901" y="176615"/>
                    <a:pt x="598206" y="213647"/>
                  </a:cubicBezTo>
                  <a:cubicBezTo>
                    <a:pt x="639511" y="250679"/>
                    <a:pt x="687224" y="236436"/>
                    <a:pt x="734938" y="22219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279E5ECB-EB6B-FD43-9ABC-318B98DE9D2F}"/>
              </a:ext>
            </a:extLst>
          </p:cNvPr>
          <p:cNvSpPr txBox="1"/>
          <p:nvPr/>
        </p:nvSpPr>
        <p:spPr>
          <a:xfrm>
            <a:off x="5955980" y="6211669"/>
            <a:ext cx="289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model output at previous time step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1309D71-4846-7F4E-B4A5-4377A8E715AB}"/>
              </a:ext>
            </a:extLst>
          </p:cNvPr>
          <p:cNvGrpSpPr/>
          <p:nvPr/>
        </p:nvGrpSpPr>
        <p:grpSpPr>
          <a:xfrm>
            <a:off x="6160537" y="2879123"/>
            <a:ext cx="594188" cy="3200000"/>
            <a:chOff x="5575409" y="2545554"/>
            <a:chExt cx="408057" cy="2008054"/>
          </a:xfrm>
        </p:grpSpPr>
        <p:cxnSp>
          <p:nvCxnSpPr>
            <p:cNvPr id="139" name="Curved Connector 138">
              <a:extLst>
                <a:ext uri="{FF2B5EF4-FFF2-40B4-BE49-F238E27FC236}">
                  <a16:creationId xmlns:a16="http://schemas.microsoft.com/office/drawing/2014/main" id="{E73DBB93-E3CF-5B48-9532-BE6395FC84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1723" y="3499517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4C6B852-2537-3147-A1C3-759854295BE4}"/>
                </a:ext>
              </a:extLst>
            </p:cNvPr>
            <p:cNvGrpSpPr/>
            <p:nvPr/>
          </p:nvGrpSpPr>
          <p:grpSpPr>
            <a:xfrm>
              <a:off x="5700207" y="2799544"/>
              <a:ext cx="248498" cy="941409"/>
              <a:chOff x="10521102" y="2686049"/>
              <a:chExt cx="346235" cy="1174751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2717EE2-19FD-CD4A-93BF-2C324F21A6B7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6C41E51-127A-334B-A394-29062E03B730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7425E17-4ACB-204F-B939-F40753E8B6EB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05CA5D3-E0EE-7C4C-AA80-8145B07C8FB7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6A8DC8FA-6BDE-C94E-BCE3-9A2100A45B98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1" name="Curved Connector 140">
              <a:extLst>
                <a:ext uri="{FF2B5EF4-FFF2-40B4-BE49-F238E27FC236}">
                  <a16:creationId xmlns:a16="http://schemas.microsoft.com/office/drawing/2014/main" id="{63D675E6-194B-A248-8F65-868C6FDDC84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6447" y="2914516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2247F392-46A7-F341-879A-9236005BEA0C}"/>
              </a:ext>
            </a:extLst>
          </p:cNvPr>
          <p:cNvSpPr txBox="1"/>
          <p:nvPr/>
        </p:nvSpPr>
        <p:spPr>
          <a:xfrm>
            <a:off x="4654013" y="1883924"/>
            <a:ext cx="9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3CB9C59-E3F0-D640-8BE9-A18A8981322F}"/>
              </a:ext>
            </a:extLst>
          </p:cNvPr>
          <p:cNvSpPr txBox="1"/>
          <p:nvPr/>
        </p:nvSpPr>
        <p:spPr>
          <a:xfrm>
            <a:off x="5877828" y="1836980"/>
            <a:ext cx="98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likes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25D8750-3F2D-3842-B33E-E073608173DF}"/>
              </a:ext>
            </a:extLst>
          </p:cNvPr>
          <p:cNvCxnSpPr>
            <a:cxnSpLocks/>
          </p:cNvCxnSpPr>
          <p:nvPr/>
        </p:nvCxnSpPr>
        <p:spPr>
          <a:xfrm flipV="1">
            <a:off x="3913785" y="3840134"/>
            <a:ext cx="795938" cy="14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A773C1-18AD-2B40-8AA9-A63E505466B6}"/>
                  </a:ext>
                </a:extLst>
              </p:cNvPr>
              <p:cNvSpPr/>
              <p:nvPr/>
            </p:nvSpPr>
            <p:spPr>
              <a:xfrm>
                <a:off x="1163327" y="3633941"/>
                <a:ext cx="2643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−1),…,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A773C1-18AD-2B40-8AA9-A63E50546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327" y="3633941"/>
                <a:ext cx="2643031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C6E326F3-B844-B840-92BB-84A884AF012C}"/>
              </a:ext>
            </a:extLst>
          </p:cNvPr>
          <p:cNvSpPr txBox="1"/>
          <p:nvPr/>
        </p:nvSpPr>
        <p:spPr>
          <a:xfrm>
            <a:off x="1355034" y="3253804"/>
            <a:ext cx="21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initialization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C072F3-1284-2B49-9F61-A3B324544A61}"/>
              </a:ext>
            </a:extLst>
          </p:cNvPr>
          <p:cNvSpPr txBox="1"/>
          <p:nvPr/>
        </p:nvSpPr>
        <p:spPr>
          <a:xfrm>
            <a:off x="1249272" y="2274601"/>
            <a:ext cx="3261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from the conditional </a:t>
            </a:r>
          </a:p>
          <a:p>
            <a:r>
              <a:rPr lang="en-US" dirty="0"/>
              <a:t>distribution output by the model</a:t>
            </a:r>
          </a:p>
        </p:txBody>
      </p:sp>
    </p:spTree>
    <p:extLst>
      <p:ext uri="{BB962C8B-B14F-4D97-AF65-F5344CB8AC3E}">
        <p14:creationId xmlns:p14="http://schemas.microsoft.com/office/powerpoint/2010/main" val="121485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3297-2EC0-594C-B2FB-18B782DF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2"/>
            <a:ext cx="10515600" cy="1325563"/>
          </a:xfrm>
        </p:spPr>
        <p:txBody>
          <a:bodyPr/>
          <a:lstStyle/>
          <a:p>
            <a:r>
              <a:rPr lang="en-US" dirty="0"/>
              <a:t>Generating a new sentence with the model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659F9F9-EC28-B248-A2BD-5E8FD162F3A5}"/>
              </a:ext>
            </a:extLst>
          </p:cNvPr>
          <p:cNvGrpSpPr/>
          <p:nvPr/>
        </p:nvGrpSpPr>
        <p:grpSpPr>
          <a:xfrm>
            <a:off x="4089399" y="1874491"/>
            <a:ext cx="8876630" cy="4347913"/>
            <a:chOff x="5102433" y="1945132"/>
            <a:chExt cx="6096000" cy="272838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1957BD-0D4A-514B-9233-76447EF6D374}"/>
                </a:ext>
              </a:extLst>
            </p:cNvPr>
            <p:cNvSpPr/>
            <p:nvPr/>
          </p:nvSpPr>
          <p:spPr>
            <a:xfrm>
              <a:off x="5102433" y="4422445"/>
              <a:ext cx="6096000" cy="2510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1"/>
              <a:r>
                <a:rPr lang="en-US" sz="2000" i="1" dirty="0"/>
                <a:t>START                   She	           likes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8D8CF04-8837-5A43-9B63-DFCB678436C8}"/>
                </a:ext>
              </a:extLst>
            </p:cNvPr>
            <p:cNvGrpSpPr/>
            <p:nvPr/>
          </p:nvGrpSpPr>
          <p:grpSpPr>
            <a:xfrm>
              <a:off x="5575409" y="2545554"/>
              <a:ext cx="919904" cy="2008054"/>
              <a:chOff x="5575409" y="2545554"/>
              <a:chExt cx="919904" cy="2008054"/>
            </a:xfrm>
          </p:grpSpPr>
          <p:cxnSp>
            <p:nvCxnSpPr>
              <p:cNvPr id="101" name="Curved Connector 100">
                <a:extLst>
                  <a:ext uri="{FF2B5EF4-FFF2-40B4-BE49-F238E27FC236}">
                    <a16:creationId xmlns:a16="http://schemas.microsoft.com/office/drawing/2014/main" id="{61F6E1C3-1C3C-8543-BEEB-83E69330CB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1723" y="3499517"/>
                <a:ext cx="1743" cy="1054091"/>
              </a:xfrm>
              <a:prstGeom prst="curvedConnector3">
                <a:avLst>
                  <a:gd name="adj1" fmla="val 13215318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468E5716-BD5D-0A4B-85F3-75619977C567}"/>
                  </a:ext>
                </a:extLst>
              </p:cNvPr>
              <p:cNvGrpSpPr/>
              <p:nvPr/>
            </p:nvGrpSpPr>
            <p:grpSpPr>
              <a:xfrm>
                <a:off x="5700207" y="2799544"/>
                <a:ext cx="248498" cy="941409"/>
                <a:chOff x="10521102" y="2686049"/>
                <a:chExt cx="346235" cy="1174751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6CD73334-F662-0646-8CB9-E5D3316030AE}"/>
                    </a:ext>
                  </a:extLst>
                </p:cNvPr>
                <p:cNvSpPr/>
                <p:nvPr/>
              </p:nvSpPr>
              <p:spPr>
                <a:xfrm>
                  <a:off x="10521102" y="2686049"/>
                  <a:ext cx="346235" cy="117475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30161BD-98A7-AD4D-909E-68B50FF73351}"/>
                    </a:ext>
                  </a:extLst>
                </p:cNvPr>
                <p:cNvSpPr/>
                <p:nvPr/>
              </p:nvSpPr>
              <p:spPr>
                <a:xfrm>
                  <a:off x="10582588" y="276149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CA594FBF-EA2D-704B-9A8B-30FB359A2594}"/>
                    </a:ext>
                  </a:extLst>
                </p:cNvPr>
                <p:cNvSpPr/>
                <p:nvPr/>
              </p:nvSpPr>
              <p:spPr>
                <a:xfrm>
                  <a:off x="10585056" y="3028384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7D9B59A5-872B-B14C-9A94-A7BA16967C11}"/>
                    </a:ext>
                  </a:extLst>
                </p:cNvPr>
                <p:cNvSpPr/>
                <p:nvPr/>
              </p:nvSpPr>
              <p:spPr>
                <a:xfrm>
                  <a:off x="10586963" y="329395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23B0BDDB-CE6E-5341-B035-AB10F3E5EA9C}"/>
                    </a:ext>
                  </a:extLst>
                </p:cNvPr>
                <p:cNvSpPr/>
                <p:nvPr/>
              </p:nvSpPr>
              <p:spPr>
                <a:xfrm>
                  <a:off x="10586963" y="3559520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6" name="Curved Connector 105">
                <a:extLst>
                  <a:ext uri="{FF2B5EF4-FFF2-40B4-BE49-F238E27FC236}">
                    <a16:creationId xmlns:a16="http://schemas.microsoft.com/office/drawing/2014/main" id="{EFDFB934-FA1D-9E4A-A27B-D8102D02712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206447" y="2914516"/>
                <a:ext cx="855268" cy="117344"/>
              </a:xfrm>
              <a:prstGeom prst="curvedConnector3">
                <a:avLst>
                  <a:gd name="adj1" fmla="val -312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1423685-366D-284C-9362-8255EAC512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705" y="3188645"/>
                <a:ext cx="546608" cy="8965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C13943E-F17D-2B4D-86D7-CABB33787F77}"/>
                </a:ext>
              </a:extLst>
            </p:cNvPr>
            <p:cNvGrpSpPr/>
            <p:nvPr/>
          </p:nvGrpSpPr>
          <p:grpSpPr>
            <a:xfrm>
              <a:off x="5418236" y="2224180"/>
              <a:ext cx="618894" cy="277202"/>
              <a:chOff x="5274683" y="2168288"/>
              <a:chExt cx="821317" cy="27720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8D416BD-3022-9D48-A784-E18C12F372CC}"/>
                  </a:ext>
                </a:extLst>
              </p:cNvPr>
              <p:cNvSpPr/>
              <p:nvPr/>
            </p:nvSpPr>
            <p:spPr>
              <a:xfrm>
                <a:off x="5274683" y="2168288"/>
                <a:ext cx="821317" cy="277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D515BDF-2BF0-704F-A6F0-66A703985B95}"/>
                  </a:ext>
                </a:extLst>
              </p:cNvPr>
              <p:cNvSpPr/>
              <p:nvPr/>
            </p:nvSpPr>
            <p:spPr>
              <a:xfrm>
                <a:off x="5311211" y="2197325"/>
                <a:ext cx="713574" cy="233954"/>
              </a:xfrm>
              <a:custGeom>
                <a:avLst/>
                <a:gdLst>
                  <a:gd name="connsiteX0" fmla="*/ 0 w 713574"/>
                  <a:gd name="connsiteY0" fmla="*/ 233954 h 233954"/>
                  <a:gd name="connsiteX1" fmla="*/ 136733 w 713574"/>
                  <a:gd name="connsiteY1" fmla="*/ 24582 h 233954"/>
                  <a:gd name="connsiteX2" fmla="*/ 166643 w 713574"/>
                  <a:gd name="connsiteY2" fmla="*/ 20309 h 233954"/>
                  <a:gd name="connsiteX3" fmla="*/ 205099 w 713574"/>
                  <a:gd name="connsiteY3" fmla="*/ 169860 h 233954"/>
                  <a:gd name="connsiteX4" fmla="*/ 282011 w 713574"/>
                  <a:gd name="connsiteY4" fmla="*/ 178406 h 233954"/>
                  <a:gd name="connsiteX5" fmla="*/ 346105 w 713574"/>
                  <a:gd name="connsiteY5" fmla="*/ 71583 h 233954"/>
                  <a:gd name="connsiteX6" fmla="*/ 461473 w 713574"/>
                  <a:gd name="connsiteY6" fmla="*/ 169860 h 233954"/>
                  <a:gd name="connsiteX7" fmla="*/ 623843 w 713574"/>
                  <a:gd name="connsiteY7" fmla="*/ 11763 h 233954"/>
                  <a:gd name="connsiteX8" fmla="*/ 713574 w 713574"/>
                  <a:gd name="connsiteY8" fmla="*/ 225408 h 233954"/>
                  <a:gd name="connsiteX9" fmla="*/ 713574 w 713574"/>
                  <a:gd name="connsiteY9" fmla="*/ 225408 h 23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3574" h="233954">
                    <a:moveTo>
                      <a:pt x="0" y="233954"/>
                    </a:moveTo>
                    <a:cubicBezTo>
                      <a:pt x="54479" y="147071"/>
                      <a:pt x="108959" y="60189"/>
                      <a:pt x="136733" y="24582"/>
                    </a:cubicBezTo>
                    <a:cubicBezTo>
                      <a:pt x="164507" y="-11026"/>
                      <a:pt x="155249" y="-3904"/>
                      <a:pt x="166643" y="20309"/>
                    </a:cubicBezTo>
                    <a:cubicBezTo>
                      <a:pt x="178037" y="44522"/>
                      <a:pt x="185871" y="143511"/>
                      <a:pt x="205099" y="169860"/>
                    </a:cubicBezTo>
                    <a:cubicBezTo>
                      <a:pt x="224327" y="196209"/>
                      <a:pt x="258510" y="194785"/>
                      <a:pt x="282011" y="178406"/>
                    </a:cubicBezTo>
                    <a:cubicBezTo>
                      <a:pt x="305512" y="162026"/>
                      <a:pt x="316195" y="73007"/>
                      <a:pt x="346105" y="71583"/>
                    </a:cubicBezTo>
                    <a:cubicBezTo>
                      <a:pt x="376015" y="70159"/>
                      <a:pt x="415183" y="179830"/>
                      <a:pt x="461473" y="169860"/>
                    </a:cubicBezTo>
                    <a:cubicBezTo>
                      <a:pt x="507763" y="159890"/>
                      <a:pt x="581826" y="2505"/>
                      <a:pt x="623843" y="11763"/>
                    </a:cubicBezTo>
                    <a:cubicBezTo>
                      <a:pt x="665860" y="21021"/>
                      <a:pt x="713574" y="225408"/>
                      <a:pt x="713574" y="225408"/>
                    </a:cubicBezTo>
                    <a:lnTo>
                      <a:pt x="713574" y="225408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FCBE3BD-CC5A-4649-9B8D-8E765B61DD94}"/>
                </a:ext>
              </a:extLst>
            </p:cNvPr>
            <p:cNvGrpSpPr/>
            <p:nvPr/>
          </p:nvGrpSpPr>
          <p:grpSpPr>
            <a:xfrm>
              <a:off x="6330632" y="2212927"/>
              <a:ext cx="618894" cy="277202"/>
              <a:chOff x="5667276" y="1499530"/>
              <a:chExt cx="821317" cy="277202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1C52091-D8E6-4B48-BE50-56D0F44F7FB9}"/>
                  </a:ext>
                </a:extLst>
              </p:cNvPr>
              <p:cNvSpPr/>
              <p:nvPr/>
            </p:nvSpPr>
            <p:spPr>
              <a:xfrm>
                <a:off x="5667276" y="1499530"/>
                <a:ext cx="821317" cy="2772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0A2F4CA4-61BE-E642-A1C4-608651DE627F}"/>
                  </a:ext>
                </a:extLst>
              </p:cNvPr>
              <p:cNvSpPr/>
              <p:nvPr/>
            </p:nvSpPr>
            <p:spPr>
              <a:xfrm>
                <a:off x="5738501" y="1521149"/>
                <a:ext cx="734938" cy="237206"/>
              </a:xfrm>
              <a:custGeom>
                <a:avLst/>
                <a:gdLst>
                  <a:gd name="connsiteX0" fmla="*/ 0 w 734938"/>
                  <a:gd name="connsiteY0" fmla="*/ 230739 h 237206"/>
                  <a:gd name="connsiteX1" fmla="*/ 29910 w 734938"/>
                  <a:gd name="connsiteY1" fmla="*/ 94006 h 237206"/>
                  <a:gd name="connsiteX2" fmla="*/ 94004 w 734938"/>
                  <a:gd name="connsiteY2" fmla="*/ 200829 h 237206"/>
                  <a:gd name="connsiteX3" fmla="*/ 367469 w 734938"/>
                  <a:gd name="connsiteY3" fmla="*/ 209374 h 237206"/>
                  <a:gd name="connsiteX4" fmla="*/ 487110 w 734938"/>
                  <a:gd name="connsiteY4" fmla="*/ 2 h 237206"/>
                  <a:gd name="connsiteX5" fmla="*/ 598206 w 734938"/>
                  <a:gd name="connsiteY5" fmla="*/ 213647 h 237206"/>
                  <a:gd name="connsiteX6" fmla="*/ 734938 w 734938"/>
                  <a:gd name="connsiteY6" fmla="*/ 222193 h 23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938" h="237206">
                    <a:moveTo>
                      <a:pt x="0" y="230739"/>
                    </a:moveTo>
                    <a:cubicBezTo>
                      <a:pt x="7121" y="164865"/>
                      <a:pt x="14243" y="98991"/>
                      <a:pt x="29910" y="94006"/>
                    </a:cubicBezTo>
                    <a:cubicBezTo>
                      <a:pt x="45577" y="89021"/>
                      <a:pt x="37744" y="181601"/>
                      <a:pt x="94004" y="200829"/>
                    </a:cubicBezTo>
                    <a:cubicBezTo>
                      <a:pt x="150264" y="220057"/>
                      <a:pt x="301951" y="242845"/>
                      <a:pt x="367469" y="209374"/>
                    </a:cubicBezTo>
                    <a:cubicBezTo>
                      <a:pt x="432987" y="175903"/>
                      <a:pt x="448654" y="-710"/>
                      <a:pt x="487110" y="2"/>
                    </a:cubicBezTo>
                    <a:cubicBezTo>
                      <a:pt x="525566" y="714"/>
                      <a:pt x="556901" y="176615"/>
                      <a:pt x="598206" y="213647"/>
                    </a:cubicBezTo>
                    <a:cubicBezTo>
                      <a:pt x="639511" y="250679"/>
                      <a:pt x="687224" y="236436"/>
                      <a:pt x="734938" y="22219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1DBC4C1-EF8D-BF43-976A-F316C8E57DE3}"/>
                </a:ext>
              </a:extLst>
            </p:cNvPr>
            <p:cNvSpPr/>
            <p:nvPr/>
          </p:nvSpPr>
          <p:spPr>
            <a:xfrm>
              <a:off x="7285296" y="2220751"/>
              <a:ext cx="618894" cy="277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BEF687B-9E84-4E48-B85A-A31D8CDEF7F7}"/>
                </a:ext>
              </a:extLst>
            </p:cNvPr>
            <p:cNvSpPr/>
            <p:nvPr/>
          </p:nvSpPr>
          <p:spPr>
            <a:xfrm>
              <a:off x="7340837" y="2236466"/>
              <a:ext cx="542658" cy="254633"/>
            </a:xfrm>
            <a:custGeom>
              <a:avLst/>
              <a:gdLst>
                <a:gd name="connsiteX0" fmla="*/ 0 w 542658"/>
                <a:gd name="connsiteY0" fmla="*/ 220450 h 254633"/>
                <a:gd name="connsiteX1" fmla="*/ 34184 w 542658"/>
                <a:gd name="connsiteY1" fmla="*/ 122173 h 254633"/>
                <a:gd name="connsiteX2" fmla="*/ 55548 w 542658"/>
                <a:gd name="connsiteY2" fmla="*/ 2532 h 254633"/>
                <a:gd name="connsiteX3" fmla="*/ 132460 w 542658"/>
                <a:gd name="connsiteY3" fmla="*/ 241814 h 254633"/>
                <a:gd name="connsiteX4" fmla="*/ 350378 w 542658"/>
                <a:gd name="connsiteY4" fmla="*/ 207631 h 254633"/>
                <a:gd name="connsiteX5" fmla="*/ 542658 w 542658"/>
                <a:gd name="connsiteY5" fmla="*/ 254633 h 25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658" h="254633">
                  <a:moveTo>
                    <a:pt x="0" y="220450"/>
                  </a:moveTo>
                  <a:cubicBezTo>
                    <a:pt x="12463" y="189471"/>
                    <a:pt x="24926" y="158493"/>
                    <a:pt x="34184" y="122173"/>
                  </a:cubicBezTo>
                  <a:cubicBezTo>
                    <a:pt x="43442" y="85853"/>
                    <a:pt x="39169" y="-17408"/>
                    <a:pt x="55548" y="2532"/>
                  </a:cubicBezTo>
                  <a:cubicBezTo>
                    <a:pt x="71927" y="22472"/>
                    <a:pt x="83322" y="207631"/>
                    <a:pt x="132460" y="241814"/>
                  </a:cubicBezTo>
                  <a:cubicBezTo>
                    <a:pt x="181598" y="275997"/>
                    <a:pt x="282012" y="205494"/>
                    <a:pt x="350378" y="207631"/>
                  </a:cubicBezTo>
                  <a:cubicBezTo>
                    <a:pt x="418744" y="209767"/>
                    <a:pt x="480701" y="232200"/>
                    <a:pt x="542658" y="25463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04BB189-A739-A14B-A232-52284F24771F}"/>
                </a:ext>
              </a:extLst>
            </p:cNvPr>
            <p:cNvSpPr txBox="1"/>
            <p:nvPr/>
          </p:nvSpPr>
          <p:spPr>
            <a:xfrm>
              <a:off x="7276389" y="1945132"/>
              <a:ext cx="627710" cy="251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cheese</a:t>
              </a:r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1309D71-4846-7F4E-B4A5-4377A8E715AB}"/>
                </a:ext>
              </a:extLst>
            </p:cNvPr>
            <p:cNvGrpSpPr/>
            <p:nvPr/>
          </p:nvGrpSpPr>
          <p:grpSpPr>
            <a:xfrm>
              <a:off x="6524783" y="2575556"/>
              <a:ext cx="919904" cy="2008054"/>
              <a:chOff x="5575409" y="2545554"/>
              <a:chExt cx="919904" cy="2008054"/>
            </a:xfrm>
          </p:grpSpPr>
          <p:cxnSp>
            <p:nvCxnSpPr>
              <p:cNvPr id="139" name="Curved Connector 138">
                <a:extLst>
                  <a:ext uri="{FF2B5EF4-FFF2-40B4-BE49-F238E27FC236}">
                    <a16:creationId xmlns:a16="http://schemas.microsoft.com/office/drawing/2014/main" id="{E73DBB93-E3CF-5B48-9532-BE6395FC84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1723" y="3499517"/>
                <a:ext cx="1743" cy="1054091"/>
              </a:xfrm>
              <a:prstGeom prst="curvedConnector3">
                <a:avLst>
                  <a:gd name="adj1" fmla="val 13215318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4C6B852-2537-3147-A1C3-759854295BE4}"/>
                  </a:ext>
                </a:extLst>
              </p:cNvPr>
              <p:cNvGrpSpPr/>
              <p:nvPr/>
            </p:nvGrpSpPr>
            <p:grpSpPr>
              <a:xfrm>
                <a:off x="5700207" y="2799544"/>
                <a:ext cx="248498" cy="941409"/>
                <a:chOff x="10521102" y="2686049"/>
                <a:chExt cx="346235" cy="1174751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2717EE2-19FD-CD4A-93BF-2C324F21A6B7}"/>
                    </a:ext>
                  </a:extLst>
                </p:cNvPr>
                <p:cNvSpPr/>
                <p:nvPr/>
              </p:nvSpPr>
              <p:spPr>
                <a:xfrm>
                  <a:off x="10521102" y="2686049"/>
                  <a:ext cx="346235" cy="117475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06C41E51-127A-334B-A394-29062E03B730}"/>
                    </a:ext>
                  </a:extLst>
                </p:cNvPr>
                <p:cNvSpPr/>
                <p:nvPr/>
              </p:nvSpPr>
              <p:spPr>
                <a:xfrm>
                  <a:off x="10582588" y="276149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7425E17-4ACB-204F-B939-F40753E8B6EB}"/>
                    </a:ext>
                  </a:extLst>
                </p:cNvPr>
                <p:cNvSpPr/>
                <p:nvPr/>
              </p:nvSpPr>
              <p:spPr>
                <a:xfrm>
                  <a:off x="10585056" y="3028384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105CA5D3-E0EE-7C4C-AA80-8145B07C8FB7}"/>
                    </a:ext>
                  </a:extLst>
                </p:cNvPr>
                <p:cNvSpPr/>
                <p:nvPr/>
              </p:nvSpPr>
              <p:spPr>
                <a:xfrm>
                  <a:off x="10586963" y="329395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6A8DC8FA-6BDE-C94E-BCE3-9A2100A45B98}"/>
                    </a:ext>
                  </a:extLst>
                </p:cNvPr>
                <p:cNvSpPr/>
                <p:nvPr/>
              </p:nvSpPr>
              <p:spPr>
                <a:xfrm>
                  <a:off x="10586963" y="3559520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1" name="Curved Connector 140">
                <a:extLst>
                  <a:ext uri="{FF2B5EF4-FFF2-40B4-BE49-F238E27FC236}">
                    <a16:creationId xmlns:a16="http://schemas.microsoft.com/office/drawing/2014/main" id="{63D675E6-194B-A248-8F65-868C6FDDC8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206447" y="2914516"/>
                <a:ext cx="855268" cy="117344"/>
              </a:xfrm>
              <a:prstGeom prst="curvedConnector3">
                <a:avLst>
                  <a:gd name="adj1" fmla="val -312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304FD727-4404-2F49-9941-705C63EE8B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705" y="3188645"/>
                <a:ext cx="546608" cy="8965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1799C43-F9F5-884E-A784-BA2EB9E89996}"/>
                </a:ext>
              </a:extLst>
            </p:cNvPr>
            <p:cNvGrpSpPr/>
            <p:nvPr/>
          </p:nvGrpSpPr>
          <p:grpSpPr>
            <a:xfrm>
              <a:off x="7444238" y="2575555"/>
              <a:ext cx="408057" cy="2008054"/>
              <a:chOff x="5575409" y="2545554"/>
              <a:chExt cx="408057" cy="2008054"/>
            </a:xfrm>
          </p:grpSpPr>
          <p:cxnSp>
            <p:nvCxnSpPr>
              <p:cNvPr id="149" name="Curved Connector 148">
                <a:extLst>
                  <a:ext uri="{FF2B5EF4-FFF2-40B4-BE49-F238E27FC236}">
                    <a16:creationId xmlns:a16="http://schemas.microsoft.com/office/drawing/2014/main" id="{7BE078C1-7955-6A42-88BF-68A238C00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1723" y="3499517"/>
                <a:ext cx="1743" cy="1054091"/>
              </a:xfrm>
              <a:prstGeom prst="curvedConnector3">
                <a:avLst>
                  <a:gd name="adj1" fmla="val 13215318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69E2E8C2-CD6A-1E45-AE5B-B81C449DC380}"/>
                  </a:ext>
                </a:extLst>
              </p:cNvPr>
              <p:cNvGrpSpPr/>
              <p:nvPr/>
            </p:nvGrpSpPr>
            <p:grpSpPr>
              <a:xfrm>
                <a:off x="5700207" y="2799544"/>
                <a:ext cx="248498" cy="941409"/>
                <a:chOff x="10521102" y="2686049"/>
                <a:chExt cx="346235" cy="1174751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51573970-A1B0-6942-BBFB-4D046616F1BB}"/>
                    </a:ext>
                  </a:extLst>
                </p:cNvPr>
                <p:cNvSpPr/>
                <p:nvPr/>
              </p:nvSpPr>
              <p:spPr>
                <a:xfrm>
                  <a:off x="10521102" y="2686049"/>
                  <a:ext cx="346235" cy="117475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6DE0AB4A-8BC8-C042-9F59-7EC6604400A8}"/>
                    </a:ext>
                  </a:extLst>
                </p:cNvPr>
                <p:cNvSpPr/>
                <p:nvPr/>
              </p:nvSpPr>
              <p:spPr>
                <a:xfrm>
                  <a:off x="10582588" y="276149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4D8CF1A8-E7C3-6140-A4F9-5A21A5917EF0}"/>
                    </a:ext>
                  </a:extLst>
                </p:cNvPr>
                <p:cNvSpPr/>
                <p:nvPr/>
              </p:nvSpPr>
              <p:spPr>
                <a:xfrm>
                  <a:off x="10585056" y="3028384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ADC24D87-FAF8-5344-97E2-C60883DC5D7B}"/>
                    </a:ext>
                  </a:extLst>
                </p:cNvPr>
                <p:cNvSpPr/>
                <p:nvPr/>
              </p:nvSpPr>
              <p:spPr>
                <a:xfrm>
                  <a:off x="10586963" y="3293952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82F9A2B6-5FDC-A248-A6AA-C6323DCADC3A}"/>
                    </a:ext>
                  </a:extLst>
                </p:cNvPr>
                <p:cNvSpPr/>
                <p:nvPr/>
              </p:nvSpPr>
              <p:spPr>
                <a:xfrm>
                  <a:off x="10586963" y="3559520"/>
                  <a:ext cx="207939" cy="227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1" name="Curved Connector 150">
                <a:extLst>
                  <a:ext uri="{FF2B5EF4-FFF2-40B4-BE49-F238E27FC236}">
                    <a16:creationId xmlns:a16="http://schemas.microsoft.com/office/drawing/2014/main" id="{3D5442D1-4EF7-5C4D-9615-829300336A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206447" y="2914516"/>
                <a:ext cx="855268" cy="117344"/>
              </a:xfrm>
              <a:prstGeom prst="curvedConnector3">
                <a:avLst>
                  <a:gd name="adj1" fmla="val -312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2247F392-46A7-F341-879A-9236005BEA0C}"/>
              </a:ext>
            </a:extLst>
          </p:cNvPr>
          <p:cNvSpPr txBox="1"/>
          <p:nvPr/>
        </p:nvSpPr>
        <p:spPr>
          <a:xfrm>
            <a:off x="4654013" y="1883924"/>
            <a:ext cx="9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3CB9C59-E3F0-D640-8BE9-A18A8981322F}"/>
              </a:ext>
            </a:extLst>
          </p:cNvPr>
          <p:cNvSpPr txBox="1"/>
          <p:nvPr/>
        </p:nvSpPr>
        <p:spPr>
          <a:xfrm>
            <a:off x="5877828" y="1836980"/>
            <a:ext cx="98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likes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25D8750-3F2D-3842-B33E-E073608173DF}"/>
              </a:ext>
            </a:extLst>
          </p:cNvPr>
          <p:cNvCxnSpPr>
            <a:cxnSpLocks/>
          </p:cNvCxnSpPr>
          <p:nvPr/>
        </p:nvCxnSpPr>
        <p:spPr>
          <a:xfrm flipV="1">
            <a:off x="3913785" y="3840134"/>
            <a:ext cx="795938" cy="14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A773C1-18AD-2B40-8AA9-A63E505466B6}"/>
                  </a:ext>
                </a:extLst>
              </p:cNvPr>
              <p:cNvSpPr/>
              <p:nvPr/>
            </p:nvSpPr>
            <p:spPr>
              <a:xfrm>
                <a:off x="1163327" y="3633941"/>
                <a:ext cx="2643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−1),…,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A773C1-18AD-2B40-8AA9-A63E50546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327" y="3633941"/>
                <a:ext cx="264303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C6E326F3-B844-B840-92BB-84A884AF012C}"/>
              </a:ext>
            </a:extLst>
          </p:cNvPr>
          <p:cNvSpPr txBox="1"/>
          <p:nvPr/>
        </p:nvSpPr>
        <p:spPr>
          <a:xfrm>
            <a:off x="1355034" y="3253804"/>
            <a:ext cx="21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initialization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0D1FC9-97A3-5540-B912-6D35E761268C}"/>
              </a:ext>
            </a:extLst>
          </p:cNvPr>
          <p:cNvSpPr txBox="1"/>
          <p:nvPr/>
        </p:nvSpPr>
        <p:spPr>
          <a:xfrm>
            <a:off x="1249272" y="2274601"/>
            <a:ext cx="3261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from the conditional </a:t>
            </a:r>
          </a:p>
          <a:p>
            <a:r>
              <a:rPr lang="en-US" dirty="0"/>
              <a:t>distribution output by the model</a:t>
            </a:r>
          </a:p>
        </p:txBody>
      </p:sp>
    </p:spTree>
    <p:extLst>
      <p:ext uri="{BB962C8B-B14F-4D97-AF65-F5344CB8AC3E}">
        <p14:creationId xmlns:p14="http://schemas.microsoft.com/office/powerpoint/2010/main" val="3908418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3297-2EC0-594C-B2FB-18B782DF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2"/>
            <a:ext cx="10515600" cy="1325563"/>
          </a:xfrm>
        </p:spPr>
        <p:txBody>
          <a:bodyPr/>
          <a:lstStyle/>
          <a:p>
            <a:r>
              <a:rPr lang="en-US" dirty="0"/>
              <a:t>Generating a new sentence with the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957BD-0D4A-514B-9233-76447EF6D374}"/>
              </a:ext>
            </a:extLst>
          </p:cNvPr>
          <p:cNvSpPr/>
          <p:nvPr/>
        </p:nvSpPr>
        <p:spPr>
          <a:xfrm>
            <a:off x="4089398" y="5822294"/>
            <a:ext cx="887663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i="1" dirty="0"/>
              <a:t>START                   She	           likes            cheese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8D8CF04-8837-5A43-9B63-DFCB678436C8}"/>
              </a:ext>
            </a:extLst>
          </p:cNvPr>
          <p:cNvGrpSpPr/>
          <p:nvPr/>
        </p:nvGrpSpPr>
        <p:grpSpPr>
          <a:xfrm>
            <a:off x="4778117" y="2831313"/>
            <a:ext cx="1339509" cy="3200000"/>
            <a:chOff x="5575409" y="2545554"/>
            <a:chExt cx="919904" cy="2008054"/>
          </a:xfrm>
        </p:grpSpPr>
        <p:cxnSp>
          <p:nvCxnSpPr>
            <p:cNvPr id="101" name="Curved Connector 100">
              <a:extLst>
                <a:ext uri="{FF2B5EF4-FFF2-40B4-BE49-F238E27FC236}">
                  <a16:creationId xmlns:a16="http://schemas.microsoft.com/office/drawing/2014/main" id="{61F6E1C3-1C3C-8543-BEEB-83E69330C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1723" y="3499517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68E5716-BD5D-0A4B-85F3-75619977C567}"/>
                </a:ext>
              </a:extLst>
            </p:cNvPr>
            <p:cNvGrpSpPr/>
            <p:nvPr/>
          </p:nvGrpSpPr>
          <p:grpSpPr>
            <a:xfrm>
              <a:off x="5700207" y="2799544"/>
              <a:ext cx="248498" cy="941409"/>
              <a:chOff x="10521102" y="2686049"/>
              <a:chExt cx="346235" cy="1174751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CD73334-F662-0646-8CB9-E5D3316030AE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30161BD-98A7-AD4D-909E-68B50FF73351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A594FBF-EA2D-704B-9A8B-30FB359A2594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D9B59A5-872B-B14C-9A94-A7BA16967C11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3B0BDDB-CE6E-5341-B035-AB10F3E5EA9C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EFDFB934-FA1D-9E4A-A27B-D8102D02712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6447" y="2914516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1423685-366D-284C-9362-8255EAC51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8705" y="3188645"/>
              <a:ext cx="546608" cy="89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C13943E-F17D-2B4D-86D7-CABB33787F77}"/>
              </a:ext>
            </a:extLst>
          </p:cNvPr>
          <p:cNvGrpSpPr/>
          <p:nvPr/>
        </p:nvGrpSpPr>
        <p:grpSpPr>
          <a:xfrm>
            <a:off x="4549251" y="2319177"/>
            <a:ext cx="901196" cy="441744"/>
            <a:chOff x="5274683" y="2168288"/>
            <a:chExt cx="821317" cy="27720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8D416BD-3022-9D48-A784-E18C12F372CC}"/>
                </a:ext>
              </a:extLst>
            </p:cNvPr>
            <p:cNvSpPr/>
            <p:nvPr/>
          </p:nvSpPr>
          <p:spPr>
            <a:xfrm>
              <a:off x="5274683" y="2168288"/>
              <a:ext cx="821317" cy="277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D515BDF-2BF0-704F-A6F0-66A703985B95}"/>
                </a:ext>
              </a:extLst>
            </p:cNvPr>
            <p:cNvSpPr/>
            <p:nvPr/>
          </p:nvSpPr>
          <p:spPr>
            <a:xfrm>
              <a:off x="5311211" y="2197325"/>
              <a:ext cx="713574" cy="233954"/>
            </a:xfrm>
            <a:custGeom>
              <a:avLst/>
              <a:gdLst>
                <a:gd name="connsiteX0" fmla="*/ 0 w 713574"/>
                <a:gd name="connsiteY0" fmla="*/ 233954 h 233954"/>
                <a:gd name="connsiteX1" fmla="*/ 136733 w 713574"/>
                <a:gd name="connsiteY1" fmla="*/ 24582 h 233954"/>
                <a:gd name="connsiteX2" fmla="*/ 166643 w 713574"/>
                <a:gd name="connsiteY2" fmla="*/ 20309 h 233954"/>
                <a:gd name="connsiteX3" fmla="*/ 205099 w 713574"/>
                <a:gd name="connsiteY3" fmla="*/ 169860 h 233954"/>
                <a:gd name="connsiteX4" fmla="*/ 282011 w 713574"/>
                <a:gd name="connsiteY4" fmla="*/ 178406 h 233954"/>
                <a:gd name="connsiteX5" fmla="*/ 346105 w 713574"/>
                <a:gd name="connsiteY5" fmla="*/ 71583 h 233954"/>
                <a:gd name="connsiteX6" fmla="*/ 461473 w 713574"/>
                <a:gd name="connsiteY6" fmla="*/ 169860 h 233954"/>
                <a:gd name="connsiteX7" fmla="*/ 623843 w 713574"/>
                <a:gd name="connsiteY7" fmla="*/ 11763 h 233954"/>
                <a:gd name="connsiteX8" fmla="*/ 713574 w 713574"/>
                <a:gd name="connsiteY8" fmla="*/ 225408 h 233954"/>
                <a:gd name="connsiteX9" fmla="*/ 713574 w 713574"/>
                <a:gd name="connsiteY9" fmla="*/ 225408 h 23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574" h="233954">
                  <a:moveTo>
                    <a:pt x="0" y="233954"/>
                  </a:moveTo>
                  <a:cubicBezTo>
                    <a:pt x="54479" y="147071"/>
                    <a:pt x="108959" y="60189"/>
                    <a:pt x="136733" y="24582"/>
                  </a:cubicBezTo>
                  <a:cubicBezTo>
                    <a:pt x="164507" y="-11026"/>
                    <a:pt x="155249" y="-3904"/>
                    <a:pt x="166643" y="20309"/>
                  </a:cubicBezTo>
                  <a:cubicBezTo>
                    <a:pt x="178037" y="44522"/>
                    <a:pt x="185871" y="143511"/>
                    <a:pt x="205099" y="169860"/>
                  </a:cubicBezTo>
                  <a:cubicBezTo>
                    <a:pt x="224327" y="196209"/>
                    <a:pt x="258510" y="194785"/>
                    <a:pt x="282011" y="178406"/>
                  </a:cubicBezTo>
                  <a:cubicBezTo>
                    <a:pt x="305512" y="162026"/>
                    <a:pt x="316195" y="73007"/>
                    <a:pt x="346105" y="71583"/>
                  </a:cubicBezTo>
                  <a:cubicBezTo>
                    <a:pt x="376015" y="70159"/>
                    <a:pt x="415183" y="179830"/>
                    <a:pt x="461473" y="169860"/>
                  </a:cubicBezTo>
                  <a:cubicBezTo>
                    <a:pt x="507763" y="159890"/>
                    <a:pt x="581826" y="2505"/>
                    <a:pt x="623843" y="11763"/>
                  </a:cubicBezTo>
                  <a:cubicBezTo>
                    <a:pt x="665860" y="21021"/>
                    <a:pt x="713574" y="225408"/>
                    <a:pt x="713574" y="225408"/>
                  </a:cubicBezTo>
                  <a:lnTo>
                    <a:pt x="713574" y="225408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CBE3BD-CC5A-4649-9B8D-8E765B61DD94}"/>
              </a:ext>
            </a:extLst>
          </p:cNvPr>
          <p:cNvGrpSpPr/>
          <p:nvPr/>
        </p:nvGrpSpPr>
        <p:grpSpPr>
          <a:xfrm>
            <a:off x="5877828" y="2301244"/>
            <a:ext cx="901196" cy="441744"/>
            <a:chOff x="5667276" y="1499530"/>
            <a:chExt cx="821317" cy="277202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1C52091-D8E6-4B48-BE50-56D0F44F7FB9}"/>
                </a:ext>
              </a:extLst>
            </p:cNvPr>
            <p:cNvSpPr/>
            <p:nvPr/>
          </p:nvSpPr>
          <p:spPr>
            <a:xfrm>
              <a:off x="5667276" y="1499530"/>
              <a:ext cx="821317" cy="277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A2F4CA4-61BE-E642-A1C4-608651DE627F}"/>
                </a:ext>
              </a:extLst>
            </p:cNvPr>
            <p:cNvSpPr/>
            <p:nvPr/>
          </p:nvSpPr>
          <p:spPr>
            <a:xfrm>
              <a:off x="5738501" y="1521149"/>
              <a:ext cx="734938" cy="237206"/>
            </a:xfrm>
            <a:custGeom>
              <a:avLst/>
              <a:gdLst>
                <a:gd name="connsiteX0" fmla="*/ 0 w 734938"/>
                <a:gd name="connsiteY0" fmla="*/ 230739 h 237206"/>
                <a:gd name="connsiteX1" fmla="*/ 29910 w 734938"/>
                <a:gd name="connsiteY1" fmla="*/ 94006 h 237206"/>
                <a:gd name="connsiteX2" fmla="*/ 94004 w 734938"/>
                <a:gd name="connsiteY2" fmla="*/ 200829 h 237206"/>
                <a:gd name="connsiteX3" fmla="*/ 367469 w 734938"/>
                <a:gd name="connsiteY3" fmla="*/ 209374 h 237206"/>
                <a:gd name="connsiteX4" fmla="*/ 487110 w 734938"/>
                <a:gd name="connsiteY4" fmla="*/ 2 h 237206"/>
                <a:gd name="connsiteX5" fmla="*/ 598206 w 734938"/>
                <a:gd name="connsiteY5" fmla="*/ 213647 h 237206"/>
                <a:gd name="connsiteX6" fmla="*/ 734938 w 734938"/>
                <a:gd name="connsiteY6" fmla="*/ 222193 h 2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938" h="237206">
                  <a:moveTo>
                    <a:pt x="0" y="230739"/>
                  </a:moveTo>
                  <a:cubicBezTo>
                    <a:pt x="7121" y="164865"/>
                    <a:pt x="14243" y="98991"/>
                    <a:pt x="29910" y="94006"/>
                  </a:cubicBezTo>
                  <a:cubicBezTo>
                    <a:pt x="45577" y="89021"/>
                    <a:pt x="37744" y="181601"/>
                    <a:pt x="94004" y="200829"/>
                  </a:cubicBezTo>
                  <a:cubicBezTo>
                    <a:pt x="150264" y="220057"/>
                    <a:pt x="301951" y="242845"/>
                    <a:pt x="367469" y="209374"/>
                  </a:cubicBezTo>
                  <a:cubicBezTo>
                    <a:pt x="432987" y="175903"/>
                    <a:pt x="448654" y="-710"/>
                    <a:pt x="487110" y="2"/>
                  </a:cubicBezTo>
                  <a:cubicBezTo>
                    <a:pt x="525566" y="714"/>
                    <a:pt x="556901" y="176615"/>
                    <a:pt x="598206" y="213647"/>
                  </a:cubicBezTo>
                  <a:cubicBezTo>
                    <a:pt x="639511" y="250679"/>
                    <a:pt x="687224" y="236436"/>
                    <a:pt x="734938" y="22219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1DBC4C1-EF8D-BF43-976A-F316C8E57DE3}"/>
              </a:ext>
            </a:extLst>
          </p:cNvPr>
          <p:cNvSpPr/>
          <p:nvPr/>
        </p:nvSpPr>
        <p:spPr>
          <a:xfrm>
            <a:off x="7267952" y="2313713"/>
            <a:ext cx="901196" cy="441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0BEF687B-9E84-4E48-B85A-A31D8CDEF7F7}"/>
              </a:ext>
            </a:extLst>
          </p:cNvPr>
          <p:cNvSpPr/>
          <p:nvPr/>
        </p:nvSpPr>
        <p:spPr>
          <a:xfrm>
            <a:off x="7348828" y="2338756"/>
            <a:ext cx="790186" cy="405779"/>
          </a:xfrm>
          <a:custGeom>
            <a:avLst/>
            <a:gdLst>
              <a:gd name="connsiteX0" fmla="*/ 0 w 542658"/>
              <a:gd name="connsiteY0" fmla="*/ 220450 h 254633"/>
              <a:gd name="connsiteX1" fmla="*/ 34184 w 542658"/>
              <a:gd name="connsiteY1" fmla="*/ 122173 h 254633"/>
              <a:gd name="connsiteX2" fmla="*/ 55548 w 542658"/>
              <a:gd name="connsiteY2" fmla="*/ 2532 h 254633"/>
              <a:gd name="connsiteX3" fmla="*/ 132460 w 542658"/>
              <a:gd name="connsiteY3" fmla="*/ 241814 h 254633"/>
              <a:gd name="connsiteX4" fmla="*/ 350378 w 542658"/>
              <a:gd name="connsiteY4" fmla="*/ 207631 h 254633"/>
              <a:gd name="connsiteX5" fmla="*/ 542658 w 542658"/>
              <a:gd name="connsiteY5" fmla="*/ 254633 h 25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658" h="254633">
                <a:moveTo>
                  <a:pt x="0" y="220450"/>
                </a:moveTo>
                <a:cubicBezTo>
                  <a:pt x="12463" y="189471"/>
                  <a:pt x="24926" y="158493"/>
                  <a:pt x="34184" y="122173"/>
                </a:cubicBezTo>
                <a:cubicBezTo>
                  <a:pt x="43442" y="85853"/>
                  <a:pt x="39169" y="-17408"/>
                  <a:pt x="55548" y="2532"/>
                </a:cubicBezTo>
                <a:cubicBezTo>
                  <a:pt x="71927" y="22472"/>
                  <a:pt x="83322" y="207631"/>
                  <a:pt x="132460" y="241814"/>
                </a:cubicBezTo>
                <a:cubicBezTo>
                  <a:pt x="181598" y="275997"/>
                  <a:pt x="282012" y="205494"/>
                  <a:pt x="350378" y="207631"/>
                </a:cubicBezTo>
                <a:cubicBezTo>
                  <a:pt x="418744" y="209767"/>
                  <a:pt x="480701" y="232200"/>
                  <a:pt x="542658" y="2546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04BB189-A739-A14B-A232-52284F24771F}"/>
              </a:ext>
            </a:extLst>
          </p:cNvPr>
          <p:cNvSpPr txBox="1"/>
          <p:nvPr/>
        </p:nvSpPr>
        <p:spPr>
          <a:xfrm>
            <a:off x="7254983" y="1874491"/>
            <a:ext cx="914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cheese</a:t>
            </a:r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95F7C73-F050-ED4C-95D8-5B10BD625C2B}"/>
              </a:ext>
            </a:extLst>
          </p:cNvPr>
          <p:cNvSpPr txBox="1"/>
          <p:nvPr/>
        </p:nvSpPr>
        <p:spPr>
          <a:xfrm>
            <a:off x="1249272" y="2274601"/>
            <a:ext cx="3261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from the conditional </a:t>
            </a:r>
          </a:p>
          <a:p>
            <a:r>
              <a:rPr lang="en-US" dirty="0"/>
              <a:t>distribution output by the model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1309D71-4846-7F4E-B4A5-4377A8E715AB}"/>
              </a:ext>
            </a:extLst>
          </p:cNvPr>
          <p:cNvGrpSpPr/>
          <p:nvPr/>
        </p:nvGrpSpPr>
        <p:grpSpPr>
          <a:xfrm>
            <a:off x="6160539" y="2879124"/>
            <a:ext cx="1339509" cy="3200000"/>
            <a:chOff x="5575409" y="2545554"/>
            <a:chExt cx="919904" cy="2008054"/>
          </a:xfrm>
        </p:grpSpPr>
        <p:cxnSp>
          <p:nvCxnSpPr>
            <p:cNvPr id="139" name="Curved Connector 138">
              <a:extLst>
                <a:ext uri="{FF2B5EF4-FFF2-40B4-BE49-F238E27FC236}">
                  <a16:creationId xmlns:a16="http://schemas.microsoft.com/office/drawing/2014/main" id="{E73DBB93-E3CF-5B48-9532-BE6395FC84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1723" y="3499517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4C6B852-2537-3147-A1C3-759854295BE4}"/>
                </a:ext>
              </a:extLst>
            </p:cNvPr>
            <p:cNvGrpSpPr/>
            <p:nvPr/>
          </p:nvGrpSpPr>
          <p:grpSpPr>
            <a:xfrm>
              <a:off x="5700207" y="2799544"/>
              <a:ext cx="248498" cy="941409"/>
              <a:chOff x="10521102" y="2686049"/>
              <a:chExt cx="346235" cy="1174751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2717EE2-19FD-CD4A-93BF-2C324F21A6B7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6C41E51-127A-334B-A394-29062E03B730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7425E17-4ACB-204F-B939-F40753E8B6EB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05CA5D3-E0EE-7C4C-AA80-8145B07C8FB7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6A8DC8FA-6BDE-C94E-BCE3-9A2100A45B98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1" name="Curved Connector 140">
              <a:extLst>
                <a:ext uri="{FF2B5EF4-FFF2-40B4-BE49-F238E27FC236}">
                  <a16:creationId xmlns:a16="http://schemas.microsoft.com/office/drawing/2014/main" id="{63D675E6-194B-A248-8F65-868C6FDDC84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6447" y="2914516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304FD727-4404-2F49-9941-705C63EE8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8705" y="3188645"/>
              <a:ext cx="546608" cy="89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1799C43-F9F5-884E-A784-BA2EB9E89996}"/>
              </a:ext>
            </a:extLst>
          </p:cNvPr>
          <p:cNvGrpSpPr/>
          <p:nvPr/>
        </p:nvGrpSpPr>
        <p:grpSpPr>
          <a:xfrm>
            <a:off x="7499394" y="2879122"/>
            <a:ext cx="594188" cy="3200000"/>
            <a:chOff x="5575409" y="2545554"/>
            <a:chExt cx="408057" cy="2008054"/>
          </a:xfrm>
        </p:grpSpPr>
        <p:cxnSp>
          <p:nvCxnSpPr>
            <p:cNvPr id="149" name="Curved Connector 148">
              <a:extLst>
                <a:ext uri="{FF2B5EF4-FFF2-40B4-BE49-F238E27FC236}">
                  <a16:creationId xmlns:a16="http://schemas.microsoft.com/office/drawing/2014/main" id="{7BE078C1-7955-6A42-88BF-68A238C00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1723" y="3499517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69E2E8C2-CD6A-1E45-AE5B-B81C449DC380}"/>
                </a:ext>
              </a:extLst>
            </p:cNvPr>
            <p:cNvGrpSpPr/>
            <p:nvPr/>
          </p:nvGrpSpPr>
          <p:grpSpPr>
            <a:xfrm>
              <a:off x="5700207" y="2799544"/>
              <a:ext cx="248498" cy="941409"/>
              <a:chOff x="10521102" y="2686049"/>
              <a:chExt cx="346235" cy="1174751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1573970-A1B0-6942-BBFB-4D046616F1BB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6DE0AB4A-8BC8-C042-9F59-7EC6604400A8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4D8CF1A8-E7C3-6140-A4F9-5A21A5917EF0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DC24D87-FAF8-5344-97E2-C60883DC5D7B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2F9A2B6-5FDC-A248-A6AA-C6323DCADC3A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1" name="Curved Connector 150">
              <a:extLst>
                <a:ext uri="{FF2B5EF4-FFF2-40B4-BE49-F238E27FC236}">
                  <a16:creationId xmlns:a16="http://schemas.microsoft.com/office/drawing/2014/main" id="{3D5442D1-4EF7-5C4D-9615-829300336A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6447" y="2914516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2247F392-46A7-F341-879A-9236005BEA0C}"/>
              </a:ext>
            </a:extLst>
          </p:cNvPr>
          <p:cNvSpPr txBox="1"/>
          <p:nvPr/>
        </p:nvSpPr>
        <p:spPr>
          <a:xfrm>
            <a:off x="4654013" y="1883924"/>
            <a:ext cx="9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3CB9C59-E3F0-D640-8BE9-A18A8981322F}"/>
              </a:ext>
            </a:extLst>
          </p:cNvPr>
          <p:cNvSpPr txBox="1"/>
          <p:nvPr/>
        </p:nvSpPr>
        <p:spPr>
          <a:xfrm>
            <a:off x="5877828" y="1836980"/>
            <a:ext cx="98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likes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25D8750-3F2D-3842-B33E-E073608173DF}"/>
              </a:ext>
            </a:extLst>
          </p:cNvPr>
          <p:cNvCxnSpPr>
            <a:cxnSpLocks/>
          </p:cNvCxnSpPr>
          <p:nvPr/>
        </p:nvCxnSpPr>
        <p:spPr>
          <a:xfrm flipV="1">
            <a:off x="3913785" y="3840134"/>
            <a:ext cx="795938" cy="14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A773C1-18AD-2B40-8AA9-A63E505466B6}"/>
                  </a:ext>
                </a:extLst>
              </p:cNvPr>
              <p:cNvSpPr/>
              <p:nvPr/>
            </p:nvSpPr>
            <p:spPr>
              <a:xfrm>
                <a:off x="1163327" y="3633941"/>
                <a:ext cx="2643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−1),…,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A773C1-18AD-2B40-8AA9-A63E50546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327" y="3633941"/>
                <a:ext cx="2643031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C6E326F3-B844-B840-92BB-84A884AF012C}"/>
              </a:ext>
            </a:extLst>
          </p:cNvPr>
          <p:cNvSpPr txBox="1"/>
          <p:nvPr/>
        </p:nvSpPr>
        <p:spPr>
          <a:xfrm>
            <a:off x="1355034" y="3253804"/>
            <a:ext cx="21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initialization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48785D1-35B2-E644-996C-596E7C132914}"/>
              </a:ext>
            </a:extLst>
          </p:cNvPr>
          <p:cNvGrpSpPr/>
          <p:nvPr/>
        </p:nvGrpSpPr>
        <p:grpSpPr>
          <a:xfrm>
            <a:off x="8881162" y="2896893"/>
            <a:ext cx="1339509" cy="3200000"/>
            <a:chOff x="5575409" y="2545554"/>
            <a:chExt cx="919904" cy="2008054"/>
          </a:xfrm>
        </p:grpSpPr>
        <p:cxnSp>
          <p:nvCxnSpPr>
            <p:cNvPr id="108" name="Curved Connector 107">
              <a:extLst>
                <a:ext uri="{FF2B5EF4-FFF2-40B4-BE49-F238E27FC236}">
                  <a16:creationId xmlns:a16="http://schemas.microsoft.com/office/drawing/2014/main" id="{C3986A5C-018E-2F4D-9067-0A848011E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1723" y="3499517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30C1672-10F8-B64A-B4B6-A0F0BF5CB948}"/>
                </a:ext>
              </a:extLst>
            </p:cNvPr>
            <p:cNvGrpSpPr/>
            <p:nvPr/>
          </p:nvGrpSpPr>
          <p:grpSpPr>
            <a:xfrm>
              <a:off x="5700207" y="2799544"/>
              <a:ext cx="248498" cy="941409"/>
              <a:chOff x="10521102" y="2686049"/>
              <a:chExt cx="346235" cy="117475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99050B-3497-5F40-B1A8-CF1173D052F7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792B6EF-23A5-D644-83C1-CD9EC0C0684C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0E22622-84C1-E341-9635-0BB70E89EF35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2BA6EE23-0289-254F-A5EE-9CFBBBDF7BE3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72FD5D0B-AE7F-954B-B70D-320BFEB153AD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5" name="Curved Connector 114">
              <a:extLst>
                <a:ext uri="{FF2B5EF4-FFF2-40B4-BE49-F238E27FC236}">
                  <a16:creationId xmlns:a16="http://schemas.microsoft.com/office/drawing/2014/main" id="{B7FE94FE-C845-FC44-B2BE-65D1669DC8D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6447" y="2914516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8C9E6B22-095B-B945-BF15-CF5F940EA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8705" y="3188645"/>
              <a:ext cx="546608" cy="89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7D3DED8-2A54-9342-B558-F6B29976F48E}"/>
              </a:ext>
            </a:extLst>
          </p:cNvPr>
          <p:cNvCxnSpPr>
            <a:cxnSpLocks/>
          </p:cNvCxnSpPr>
          <p:nvPr/>
        </p:nvCxnSpPr>
        <p:spPr>
          <a:xfrm flipV="1">
            <a:off x="8120659" y="3918226"/>
            <a:ext cx="795938" cy="1428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4397D74-73AB-7444-AD6B-FF666D64DA7A}"/>
              </a:ext>
            </a:extLst>
          </p:cNvPr>
          <p:cNvSpPr/>
          <p:nvPr/>
        </p:nvSpPr>
        <p:spPr>
          <a:xfrm>
            <a:off x="8641442" y="2298953"/>
            <a:ext cx="901196" cy="441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9D19F9B0-AF93-C342-843C-FEB285999749}"/>
              </a:ext>
            </a:extLst>
          </p:cNvPr>
          <p:cNvSpPr/>
          <p:nvPr/>
        </p:nvSpPr>
        <p:spPr>
          <a:xfrm flipH="1">
            <a:off x="8722318" y="2323996"/>
            <a:ext cx="790186" cy="405779"/>
          </a:xfrm>
          <a:custGeom>
            <a:avLst/>
            <a:gdLst>
              <a:gd name="connsiteX0" fmla="*/ 0 w 542658"/>
              <a:gd name="connsiteY0" fmla="*/ 220450 h 254633"/>
              <a:gd name="connsiteX1" fmla="*/ 34184 w 542658"/>
              <a:gd name="connsiteY1" fmla="*/ 122173 h 254633"/>
              <a:gd name="connsiteX2" fmla="*/ 55548 w 542658"/>
              <a:gd name="connsiteY2" fmla="*/ 2532 h 254633"/>
              <a:gd name="connsiteX3" fmla="*/ 132460 w 542658"/>
              <a:gd name="connsiteY3" fmla="*/ 241814 h 254633"/>
              <a:gd name="connsiteX4" fmla="*/ 350378 w 542658"/>
              <a:gd name="connsiteY4" fmla="*/ 207631 h 254633"/>
              <a:gd name="connsiteX5" fmla="*/ 542658 w 542658"/>
              <a:gd name="connsiteY5" fmla="*/ 254633 h 25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658" h="254633">
                <a:moveTo>
                  <a:pt x="0" y="220450"/>
                </a:moveTo>
                <a:cubicBezTo>
                  <a:pt x="12463" y="189471"/>
                  <a:pt x="24926" y="158493"/>
                  <a:pt x="34184" y="122173"/>
                </a:cubicBezTo>
                <a:cubicBezTo>
                  <a:pt x="43442" y="85853"/>
                  <a:pt x="39169" y="-17408"/>
                  <a:pt x="55548" y="2532"/>
                </a:cubicBezTo>
                <a:cubicBezTo>
                  <a:pt x="71927" y="22472"/>
                  <a:pt x="83322" y="207631"/>
                  <a:pt x="132460" y="241814"/>
                </a:cubicBezTo>
                <a:cubicBezTo>
                  <a:pt x="181598" y="275997"/>
                  <a:pt x="282012" y="205494"/>
                  <a:pt x="350378" y="207631"/>
                </a:cubicBezTo>
                <a:cubicBezTo>
                  <a:pt x="418744" y="209767"/>
                  <a:pt x="480701" y="232200"/>
                  <a:pt x="542658" y="2546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B328E7-881D-444B-A927-1B65F4A34762}"/>
              </a:ext>
            </a:extLst>
          </p:cNvPr>
          <p:cNvSpPr txBox="1"/>
          <p:nvPr/>
        </p:nvSpPr>
        <p:spPr>
          <a:xfrm>
            <a:off x="8641442" y="1915398"/>
            <a:ext cx="722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STOP</a:t>
            </a:r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93DD976-552A-3B4E-86B7-257DC3C96B78}"/>
              </a:ext>
            </a:extLst>
          </p:cNvPr>
          <p:cNvSpPr txBox="1"/>
          <p:nvPr/>
        </p:nvSpPr>
        <p:spPr>
          <a:xfrm>
            <a:off x="9797005" y="1474381"/>
            <a:ext cx="196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 till you generate a stop token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29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285A-73D6-CF40-BA2E-34F4F92A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more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7ABC7-21C5-7D4F-A6E3-D543CFADA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predict/generate a new token, based on a prior sequence.</a:t>
            </a:r>
          </a:p>
          <a:p>
            <a:endParaRPr lang="en-US" dirty="0"/>
          </a:p>
          <a:p>
            <a:r>
              <a:rPr lang="en-US" dirty="0"/>
              <a:t>Our generated output is contextually informed by the past</a:t>
            </a:r>
          </a:p>
          <a:p>
            <a:endParaRPr lang="en-US" dirty="0"/>
          </a:p>
          <a:p>
            <a:r>
              <a:rPr lang="en-US" dirty="0"/>
              <a:t>But wait….if our training data is whole sentences, can’t we do the same thing from the ”future” (i.e. the next word or rest of sentence)?</a:t>
            </a:r>
          </a:p>
          <a:p>
            <a:endParaRPr lang="en-US" dirty="0"/>
          </a:p>
          <a:p>
            <a:r>
              <a:rPr lang="en-US" dirty="0"/>
              <a:t>Sure we can. Just feed in the sequence backwards.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32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4206-2726-0E46-86D7-11AC69F068BA}"/>
              </a:ext>
            </a:extLst>
          </p:cNvPr>
          <p:cNvSpPr txBox="1"/>
          <p:nvPr/>
        </p:nvSpPr>
        <p:spPr>
          <a:xfrm>
            <a:off x="1851822" y="5685177"/>
            <a:ext cx="342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word  w(t): a 1003 element </a:t>
            </a:r>
          </a:p>
          <a:p>
            <a:r>
              <a:rPr lang="en-US" dirty="0"/>
              <a:t>one-hot vector encoding word </a:t>
            </a:r>
            <a:r>
              <a:rPr lang="en-US" i="1" dirty="0"/>
              <a:t>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739C1D-AB8C-B048-B1D5-06C81CAB4436}"/>
              </a:ext>
            </a:extLst>
          </p:cNvPr>
          <p:cNvSpPr txBox="1"/>
          <p:nvPr/>
        </p:nvSpPr>
        <p:spPr>
          <a:xfrm>
            <a:off x="280016" y="3661684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AA38DA-7A69-1846-93B6-C4AC4D997759}"/>
              </a:ext>
            </a:extLst>
          </p:cNvPr>
          <p:cNvSpPr txBox="1"/>
          <p:nvPr/>
        </p:nvSpPr>
        <p:spPr>
          <a:xfrm>
            <a:off x="138383" y="2194374"/>
            <a:ext cx="141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AC4C1-D6E4-0740-A68A-7EC324AEC4E9}"/>
              </a:ext>
            </a:extLst>
          </p:cNvPr>
          <p:cNvSpPr txBox="1"/>
          <p:nvPr/>
        </p:nvSpPr>
        <p:spPr>
          <a:xfrm>
            <a:off x="253801" y="5254071"/>
            <a:ext cx="1108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+ </a:t>
            </a:r>
          </a:p>
          <a:p>
            <a:r>
              <a:rPr lang="en-US" dirty="0"/>
              <a:t>next state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6D7AFC9-3388-1749-9D2C-4A337087234F}"/>
              </a:ext>
            </a:extLst>
          </p:cNvPr>
          <p:cNvSpPr/>
          <p:nvPr/>
        </p:nvSpPr>
        <p:spPr>
          <a:xfrm rot="10800000">
            <a:off x="591551" y="4330592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02D9D54-E8C9-D747-869A-4E9BBF8A8FCD}"/>
              </a:ext>
            </a:extLst>
          </p:cNvPr>
          <p:cNvSpPr/>
          <p:nvPr/>
        </p:nvSpPr>
        <p:spPr>
          <a:xfrm rot="10800000">
            <a:off x="611878" y="2788974"/>
            <a:ext cx="471285" cy="666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2BE27-CF8E-7C44-8255-1675BF32E533}"/>
                  </a:ext>
                </a:extLst>
              </p:cNvPr>
              <p:cNvSpPr txBox="1"/>
              <p:nvPr/>
            </p:nvSpPr>
            <p:spPr>
              <a:xfrm>
                <a:off x="3046956" y="5161738"/>
                <a:ext cx="10379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D2BE27-CF8E-7C44-8255-1675BF32E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56" y="5161738"/>
                <a:ext cx="1037913" cy="553998"/>
              </a:xfrm>
              <a:prstGeom prst="rect">
                <a:avLst/>
              </a:prstGeom>
              <a:blipFill>
                <a:blip r:embed="rId3"/>
                <a:stretch>
                  <a:fillRect l="-6098" r="-1585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CF145F-3CB8-A543-8A7A-62AC1673B08A}"/>
                  </a:ext>
                </a:extLst>
              </p:cNvPr>
              <p:cNvSpPr txBox="1"/>
              <p:nvPr/>
            </p:nvSpPr>
            <p:spPr>
              <a:xfrm>
                <a:off x="5847444" y="5116586"/>
                <a:ext cx="17103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CF145F-3CB8-A543-8A7A-62AC1673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444" y="5116586"/>
                <a:ext cx="1710340" cy="553998"/>
              </a:xfrm>
              <a:prstGeom prst="rect">
                <a:avLst/>
              </a:prstGeom>
              <a:blipFill>
                <a:blip r:embed="rId4"/>
                <a:stretch>
                  <a:fillRect l="-2941" r="-88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E0851-CEE4-E744-A170-CE9C84A799A9}"/>
                  </a:ext>
                </a:extLst>
              </p:cNvPr>
              <p:cNvSpPr txBox="1"/>
              <p:nvPr/>
            </p:nvSpPr>
            <p:spPr>
              <a:xfrm>
                <a:off x="3108488" y="4387022"/>
                <a:ext cx="44668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CE0851-CEE4-E744-A170-CE9C84A7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488" y="4387022"/>
                <a:ext cx="4466864" cy="553998"/>
              </a:xfrm>
              <a:prstGeom prst="rect">
                <a:avLst/>
              </a:prstGeom>
              <a:blipFill>
                <a:blip r:embed="rId5"/>
                <a:stretch>
                  <a:fillRect l="-5949" t="-24444" r="-368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F1FB2C-FB08-BB41-9302-0407798CF7EB}"/>
                  </a:ext>
                </a:extLst>
              </p:cNvPr>
              <p:cNvSpPr txBox="1"/>
              <p:nvPr/>
            </p:nvSpPr>
            <p:spPr>
              <a:xfrm>
                <a:off x="2985149" y="3137466"/>
                <a:ext cx="3839641" cy="11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F1FB2C-FB08-BB41-9302-0407798CF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49" y="3137466"/>
                <a:ext cx="3839641" cy="1145635"/>
              </a:xfrm>
              <a:prstGeom prst="rect">
                <a:avLst/>
              </a:prstGeom>
              <a:blipFill>
                <a:blip r:embed="rId6"/>
                <a:stretch>
                  <a:fillRect t="-126374" b="-18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4D2D94-CE72-814B-825C-7054D3CC2538}"/>
                  </a:ext>
                </a:extLst>
              </p:cNvPr>
              <p:cNvSpPr txBox="1"/>
              <p:nvPr/>
            </p:nvSpPr>
            <p:spPr>
              <a:xfrm>
                <a:off x="7628731" y="5244250"/>
                <a:ext cx="40974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+1),…,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1)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4D2D94-CE72-814B-825C-7054D3CC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731" y="5244250"/>
                <a:ext cx="4097404" cy="430887"/>
              </a:xfrm>
              <a:prstGeom prst="rect">
                <a:avLst/>
              </a:prstGeom>
              <a:blipFill>
                <a:blip r:embed="rId7"/>
                <a:stretch>
                  <a:fillRect l="-309" r="-246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A3997-1D10-D94A-B47A-EB54B70F5718}"/>
                  </a:ext>
                </a:extLst>
              </p:cNvPr>
              <p:cNvSpPr txBox="1"/>
              <p:nvPr/>
            </p:nvSpPr>
            <p:spPr>
              <a:xfrm>
                <a:off x="8605862" y="3618540"/>
                <a:ext cx="30752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8A3997-1D10-D94A-B47A-EB54B70F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62" y="3618540"/>
                <a:ext cx="3075264" cy="430887"/>
              </a:xfrm>
              <a:prstGeom prst="rect">
                <a:avLst/>
              </a:prstGeom>
              <a:blipFill>
                <a:blip r:embed="rId8"/>
                <a:stretch>
                  <a:fillRect l="-823" t="-2941" r="-82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BE9ADF-0FF4-4B4E-97C2-A22F079E392A}"/>
                  </a:ext>
                </a:extLst>
              </p:cNvPr>
              <p:cNvSpPr txBox="1"/>
              <p:nvPr/>
            </p:nvSpPr>
            <p:spPr>
              <a:xfrm>
                <a:off x="8902417" y="1933096"/>
                <a:ext cx="2482154" cy="922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BE9ADF-0FF4-4B4E-97C2-A22F079E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417" y="1933096"/>
                <a:ext cx="2482154" cy="922688"/>
              </a:xfrm>
              <a:prstGeom prst="rect">
                <a:avLst/>
              </a:prstGeom>
              <a:blipFill>
                <a:blip r:embed="rId9"/>
                <a:stretch>
                  <a:fillRect l="-2538" t="-26027" b="-1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B9CDA8-411E-9F49-AB12-29D7553DE459}"/>
                  </a:ext>
                </a:extLst>
              </p:cNvPr>
              <p:cNvSpPr txBox="1"/>
              <p:nvPr/>
            </p:nvSpPr>
            <p:spPr>
              <a:xfrm>
                <a:off x="3032613" y="1999587"/>
                <a:ext cx="3894721" cy="80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B9CDA8-411E-9F49-AB12-29D7553D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13" y="1999587"/>
                <a:ext cx="3894721" cy="808426"/>
              </a:xfrm>
              <a:prstGeom prst="rect">
                <a:avLst/>
              </a:prstGeom>
              <a:blipFill>
                <a:blip r:embed="rId10"/>
                <a:stretch>
                  <a:fillRect l="-1623" t="-195385" b="-2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4EBB73-398C-CC43-845F-8F8710D2C037}"/>
                  </a:ext>
                </a:extLst>
              </p:cNvPr>
              <p:cNvSpPr txBox="1"/>
              <p:nvPr/>
            </p:nvSpPr>
            <p:spPr>
              <a:xfrm>
                <a:off x="1851822" y="1234602"/>
                <a:ext cx="8294835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−1)=</m:t>
                          </m:r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800" dirty="0"/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800" dirty="0"/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800" dirty="0"/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4EBB73-398C-CC43-845F-8F8710D2C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822" y="1234602"/>
                <a:ext cx="8294835" cy="563680"/>
              </a:xfrm>
              <a:prstGeom prst="rect">
                <a:avLst/>
              </a:prstGeom>
              <a:blipFill>
                <a:blip r:embed="rId11"/>
                <a:stretch>
                  <a:fillRect l="-1070" t="-11111" r="-91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id="{4E26FE86-19B9-6F42-AAEA-23749376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1" y="34116"/>
            <a:ext cx="11353800" cy="1325563"/>
          </a:xfrm>
        </p:spPr>
        <p:txBody>
          <a:bodyPr/>
          <a:lstStyle/>
          <a:p>
            <a:r>
              <a:rPr lang="en-US" dirty="0"/>
              <a:t>RNN: predicting the “past” based on the “future”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9483A6-5C3F-5340-8891-47B4B011312A}"/>
              </a:ext>
            </a:extLst>
          </p:cNvPr>
          <p:cNvSpPr/>
          <p:nvPr/>
        </p:nvSpPr>
        <p:spPr>
          <a:xfrm>
            <a:off x="3966693" y="1234602"/>
            <a:ext cx="1545465" cy="465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32319B-5023-9A46-8EEC-F461E72D623F}"/>
              </a:ext>
            </a:extLst>
          </p:cNvPr>
          <p:cNvSpPr/>
          <p:nvPr/>
        </p:nvSpPr>
        <p:spPr>
          <a:xfrm>
            <a:off x="5847444" y="4387022"/>
            <a:ext cx="5878691" cy="1482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42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AD94-07E4-A344-B8A1-B4B48D8E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6" y="42957"/>
            <a:ext cx="10515600" cy="1325563"/>
          </a:xfrm>
        </p:spPr>
        <p:txBody>
          <a:bodyPr/>
          <a:lstStyle/>
          <a:p>
            <a:r>
              <a:rPr lang="en-US" dirty="0"/>
              <a:t>Bidirectional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A0BB7-3584-0F4B-9D6C-97497509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14" y="1859398"/>
            <a:ext cx="3983380" cy="4351338"/>
          </a:xfrm>
        </p:spPr>
        <p:txBody>
          <a:bodyPr>
            <a:normAutofit/>
          </a:bodyPr>
          <a:lstStyle/>
          <a:p>
            <a:r>
              <a:rPr lang="en-US" dirty="0"/>
              <a:t>Inform output layer’s probability distribution using a forward layer and a backwards layer</a:t>
            </a:r>
          </a:p>
          <a:p>
            <a:endParaRPr lang="en-US" dirty="0"/>
          </a:p>
          <a:p>
            <a:r>
              <a:rPr lang="en-US" dirty="0"/>
              <a:t>The generated token(s) are influenced by both previous and subsequent context</a:t>
            </a:r>
          </a:p>
          <a:p>
            <a:endParaRPr lang="en-US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36A2BCB-2F61-5F46-9E2F-FEB12F002458}"/>
              </a:ext>
            </a:extLst>
          </p:cNvPr>
          <p:cNvGrpSpPr/>
          <p:nvPr/>
        </p:nvGrpSpPr>
        <p:grpSpPr>
          <a:xfrm>
            <a:off x="7323360" y="2506614"/>
            <a:ext cx="1125041" cy="2963893"/>
            <a:chOff x="7026830" y="2493474"/>
            <a:chExt cx="1125041" cy="2963893"/>
          </a:xfrm>
        </p:grpSpPr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CA485360-1D14-6148-90F3-3413D9E607CA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7512805" y="4403276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CD210FF4-2F6B-A141-B550-516E6F638EFF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V="1">
              <a:off x="7512805" y="3228211"/>
              <a:ext cx="8454" cy="2229156"/>
            </a:xfrm>
            <a:prstGeom prst="curvedConnector3">
              <a:avLst>
                <a:gd name="adj1" fmla="val 2804045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B17D0A3-1F24-2E43-B4FC-B7C836449EFF}"/>
                </a:ext>
              </a:extLst>
            </p:cNvPr>
            <p:cNvGrpSpPr/>
            <p:nvPr/>
          </p:nvGrpSpPr>
          <p:grpSpPr>
            <a:xfrm>
              <a:off x="7266050" y="3932571"/>
              <a:ext cx="248498" cy="941409"/>
              <a:chOff x="10521102" y="2686049"/>
              <a:chExt cx="346235" cy="1174751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44513D-28F7-D740-B3EE-9F81FA74BDB2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5A1B844-8D92-D34D-B5F5-7125323F8CDC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F0023E2-ACF9-2047-B904-5C850516B3D2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CA7EC47-543E-9C4C-8927-437CE90D7EF1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8619880-18A7-E64A-B339-BB09CD4043E9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97CB250-4B22-D44D-BFB5-B56F839A1D45}"/>
                </a:ext>
              </a:extLst>
            </p:cNvPr>
            <p:cNvGrpSpPr/>
            <p:nvPr/>
          </p:nvGrpSpPr>
          <p:grpSpPr>
            <a:xfrm>
              <a:off x="7272761" y="2757506"/>
              <a:ext cx="248498" cy="941409"/>
              <a:chOff x="10521102" y="2686049"/>
              <a:chExt cx="346235" cy="117475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096BFD1-D9CE-9942-B7C8-2AA55071000A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1AA6154-4555-594A-B0B8-80240B648E4D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F36F7FE-8987-8740-ABEF-8C62293958FA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6CDCCEB-737D-B64E-8AA3-FB47708F81D3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2166CB5-E95C-CA4C-AAFD-5729BE73CD6F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613BFA1B-15E6-F949-892B-211D352F793D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rot="10800000">
              <a:off x="7026830" y="2493474"/>
              <a:ext cx="239221" cy="1909802"/>
            </a:xfrm>
            <a:prstGeom prst="curvedConnector2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50517207-AEE0-0949-A778-AA02F954DDA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779001" y="2872478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70C268E-A7CA-A54B-9694-7B8926412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259" y="3146607"/>
              <a:ext cx="546608" cy="89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FFA9FC73-82BA-8A48-B25F-C00A5EC7B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5103" y="4324340"/>
              <a:ext cx="626768" cy="66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B432AD7-ADFA-D747-A918-18B64715B5EC}"/>
              </a:ext>
            </a:extLst>
          </p:cNvPr>
          <p:cNvSpPr/>
          <p:nvPr/>
        </p:nvSpPr>
        <p:spPr>
          <a:xfrm>
            <a:off x="5299875" y="55222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i="1" dirty="0"/>
              <a:t>An         apple              is           -                 for            you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83E247E-81B0-454D-B440-C3CC0B3930DE}"/>
              </a:ext>
            </a:extLst>
          </p:cNvPr>
          <p:cNvGrpSpPr/>
          <p:nvPr/>
        </p:nvGrpSpPr>
        <p:grpSpPr>
          <a:xfrm>
            <a:off x="6401602" y="2503515"/>
            <a:ext cx="1125041" cy="2963893"/>
            <a:chOff x="7026830" y="2493474"/>
            <a:chExt cx="1125041" cy="2963893"/>
          </a:xfrm>
        </p:grpSpPr>
        <p:cxnSp>
          <p:nvCxnSpPr>
            <p:cNvPr id="195" name="Curved Connector 194">
              <a:extLst>
                <a:ext uri="{FF2B5EF4-FFF2-40B4-BE49-F238E27FC236}">
                  <a16:creationId xmlns:a16="http://schemas.microsoft.com/office/drawing/2014/main" id="{19A9F64F-4181-7748-9073-F1B5239A0CCA}"/>
                </a:ext>
              </a:extLst>
            </p:cNvPr>
            <p:cNvCxnSpPr>
              <a:cxnSpLocks/>
              <a:endCxn id="208" idx="3"/>
            </p:cNvCxnSpPr>
            <p:nvPr/>
          </p:nvCxnSpPr>
          <p:spPr>
            <a:xfrm flipV="1">
              <a:off x="7512805" y="4403276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urved Connector 195">
              <a:extLst>
                <a:ext uri="{FF2B5EF4-FFF2-40B4-BE49-F238E27FC236}">
                  <a16:creationId xmlns:a16="http://schemas.microsoft.com/office/drawing/2014/main" id="{2630E924-F242-474A-9EDA-C70AE7F74EF4}"/>
                </a:ext>
              </a:extLst>
            </p:cNvPr>
            <p:cNvCxnSpPr>
              <a:cxnSpLocks/>
              <a:endCxn id="203" idx="3"/>
            </p:cNvCxnSpPr>
            <p:nvPr/>
          </p:nvCxnSpPr>
          <p:spPr>
            <a:xfrm flipV="1">
              <a:off x="7512805" y="3228211"/>
              <a:ext cx="8454" cy="2229156"/>
            </a:xfrm>
            <a:prstGeom prst="curvedConnector3">
              <a:avLst>
                <a:gd name="adj1" fmla="val 2804045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76B2C409-4976-FF4B-B352-819CEE7ECF0D}"/>
                </a:ext>
              </a:extLst>
            </p:cNvPr>
            <p:cNvGrpSpPr/>
            <p:nvPr/>
          </p:nvGrpSpPr>
          <p:grpSpPr>
            <a:xfrm>
              <a:off x="7266050" y="3932571"/>
              <a:ext cx="248498" cy="941409"/>
              <a:chOff x="10521102" y="2686049"/>
              <a:chExt cx="346235" cy="1174751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AB8DA7BD-A92C-BF49-A057-5AF215FE2369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79F0952A-E94F-9444-8F24-DCEB897B42DF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5AEA6942-4022-B140-82B5-C953D7AA0BA1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0E8CB80B-5499-854D-8DE4-E6A5E928D709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E79578A3-B504-CB42-967E-FC6EC33D9F77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B3674B3-8F3D-7241-860D-54982EC53065}"/>
                </a:ext>
              </a:extLst>
            </p:cNvPr>
            <p:cNvGrpSpPr/>
            <p:nvPr/>
          </p:nvGrpSpPr>
          <p:grpSpPr>
            <a:xfrm>
              <a:off x="7272761" y="2757506"/>
              <a:ext cx="248498" cy="941409"/>
              <a:chOff x="10521102" y="2686049"/>
              <a:chExt cx="346235" cy="1174751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C99214C3-37B5-5E48-84CA-C98A8EBC6E0D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48DCD2E5-3792-8D42-918A-E0209D703445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E9A880A-7AC3-6349-9457-D230874D1B85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CD1962F7-0E57-7241-826E-0589E696C5C9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9A087F48-D40F-3744-B21C-6CA1CEC26682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9" name="Curved Connector 198">
              <a:extLst>
                <a:ext uri="{FF2B5EF4-FFF2-40B4-BE49-F238E27FC236}">
                  <a16:creationId xmlns:a16="http://schemas.microsoft.com/office/drawing/2014/main" id="{A6ADBC87-003E-964F-AA68-860884C36F93}"/>
                </a:ext>
              </a:extLst>
            </p:cNvPr>
            <p:cNvCxnSpPr>
              <a:cxnSpLocks/>
              <a:stCxn id="208" idx="1"/>
            </p:cNvCxnSpPr>
            <p:nvPr/>
          </p:nvCxnSpPr>
          <p:spPr>
            <a:xfrm rot="10800000">
              <a:off x="7026830" y="2493474"/>
              <a:ext cx="239221" cy="1909802"/>
            </a:xfrm>
            <a:prstGeom prst="curvedConnector2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urved Connector 199">
              <a:extLst>
                <a:ext uri="{FF2B5EF4-FFF2-40B4-BE49-F238E27FC236}">
                  <a16:creationId xmlns:a16="http://schemas.microsoft.com/office/drawing/2014/main" id="{05046124-8226-2748-BC4F-680A07DFE98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779001" y="2872478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4642ED2-E20C-9841-8C32-015671821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259" y="3146607"/>
              <a:ext cx="546608" cy="89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ECBB3C84-0FC4-1C4D-836D-85A81293F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5103" y="4324340"/>
              <a:ext cx="626768" cy="66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6A7D616-25A8-B54D-A507-2AAB6FCD095F}"/>
              </a:ext>
            </a:extLst>
          </p:cNvPr>
          <p:cNvGrpSpPr/>
          <p:nvPr/>
        </p:nvGrpSpPr>
        <p:grpSpPr>
          <a:xfrm>
            <a:off x="8236499" y="2513557"/>
            <a:ext cx="1125041" cy="2963893"/>
            <a:chOff x="7026830" y="2493474"/>
            <a:chExt cx="1125041" cy="2963893"/>
          </a:xfrm>
        </p:grpSpPr>
        <p:cxnSp>
          <p:nvCxnSpPr>
            <p:cNvPr id="214" name="Curved Connector 213">
              <a:extLst>
                <a:ext uri="{FF2B5EF4-FFF2-40B4-BE49-F238E27FC236}">
                  <a16:creationId xmlns:a16="http://schemas.microsoft.com/office/drawing/2014/main" id="{312414DA-4E57-6747-BD56-40891D1F94FE}"/>
                </a:ext>
              </a:extLst>
            </p:cNvPr>
            <p:cNvCxnSpPr>
              <a:cxnSpLocks/>
              <a:endCxn id="227" idx="3"/>
            </p:cNvCxnSpPr>
            <p:nvPr/>
          </p:nvCxnSpPr>
          <p:spPr>
            <a:xfrm flipV="1">
              <a:off x="7512805" y="4403276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urved Connector 214">
              <a:extLst>
                <a:ext uri="{FF2B5EF4-FFF2-40B4-BE49-F238E27FC236}">
                  <a16:creationId xmlns:a16="http://schemas.microsoft.com/office/drawing/2014/main" id="{99885894-190E-D447-8D46-89959CB1A26B}"/>
                </a:ext>
              </a:extLst>
            </p:cNvPr>
            <p:cNvCxnSpPr>
              <a:cxnSpLocks/>
              <a:endCxn id="222" idx="3"/>
            </p:cNvCxnSpPr>
            <p:nvPr/>
          </p:nvCxnSpPr>
          <p:spPr>
            <a:xfrm flipV="1">
              <a:off x="7512805" y="3228211"/>
              <a:ext cx="8454" cy="2229156"/>
            </a:xfrm>
            <a:prstGeom prst="curvedConnector3">
              <a:avLst>
                <a:gd name="adj1" fmla="val 2804045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F3228BE3-7975-F642-B38B-A4CF3304CF3B}"/>
                </a:ext>
              </a:extLst>
            </p:cNvPr>
            <p:cNvGrpSpPr/>
            <p:nvPr/>
          </p:nvGrpSpPr>
          <p:grpSpPr>
            <a:xfrm>
              <a:off x="7266050" y="3932571"/>
              <a:ext cx="248498" cy="941409"/>
              <a:chOff x="10521102" y="2686049"/>
              <a:chExt cx="346235" cy="1174751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3D03839-8503-224B-814B-45CB21FDAE15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60B4E71D-E16E-2744-8208-1AFCDD2CCE3A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B051943-5109-A547-BD25-3BF00CFF2538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FD22B4E9-A156-704C-8EC7-AA1C03FCCF9C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9DF459B8-B1B6-3D4E-83DF-3335E2DC42B5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ADADE4DE-18E6-F341-B060-78D9FA671AB6}"/>
                </a:ext>
              </a:extLst>
            </p:cNvPr>
            <p:cNvGrpSpPr/>
            <p:nvPr/>
          </p:nvGrpSpPr>
          <p:grpSpPr>
            <a:xfrm>
              <a:off x="7272761" y="2757506"/>
              <a:ext cx="248498" cy="941409"/>
              <a:chOff x="10521102" y="2686049"/>
              <a:chExt cx="346235" cy="1174751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590B7AD9-108B-564C-936F-766E95735DA8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5ECC49E-F94D-3C41-B683-0175CDFBBB6A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4DB9B86-0DA8-2849-A401-B174E459E30B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84BD05FB-A864-0440-A960-B04E2D357678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169E4DDF-7FB8-BE43-8A41-37F43DD03997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8" name="Curved Connector 217">
              <a:extLst>
                <a:ext uri="{FF2B5EF4-FFF2-40B4-BE49-F238E27FC236}">
                  <a16:creationId xmlns:a16="http://schemas.microsoft.com/office/drawing/2014/main" id="{DF29CBCD-9378-074E-9BDA-BA9237EC85CB}"/>
                </a:ext>
              </a:extLst>
            </p:cNvPr>
            <p:cNvCxnSpPr>
              <a:cxnSpLocks/>
              <a:stCxn id="227" idx="1"/>
            </p:cNvCxnSpPr>
            <p:nvPr/>
          </p:nvCxnSpPr>
          <p:spPr>
            <a:xfrm rot="10800000">
              <a:off x="7026830" y="2493474"/>
              <a:ext cx="239221" cy="1909802"/>
            </a:xfrm>
            <a:prstGeom prst="curvedConnector2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urved Connector 218">
              <a:extLst>
                <a:ext uri="{FF2B5EF4-FFF2-40B4-BE49-F238E27FC236}">
                  <a16:creationId xmlns:a16="http://schemas.microsoft.com/office/drawing/2014/main" id="{06503145-37C6-4340-A376-A1A64BCD9A4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779001" y="2872478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0007F30-BA56-F743-8C3D-7F8B24659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259" y="3146607"/>
              <a:ext cx="546608" cy="89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AA057482-4C19-C845-B08B-DA76D75EC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5103" y="4324340"/>
              <a:ext cx="626768" cy="66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B55E0F05-235C-644C-B35E-A5D112523C1D}"/>
              </a:ext>
            </a:extLst>
          </p:cNvPr>
          <p:cNvGrpSpPr/>
          <p:nvPr/>
        </p:nvGrpSpPr>
        <p:grpSpPr>
          <a:xfrm>
            <a:off x="9152357" y="2503515"/>
            <a:ext cx="1125041" cy="2963893"/>
            <a:chOff x="7026830" y="2493474"/>
            <a:chExt cx="1125041" cy="2963893"/>
          </a:xfrm>
        </p:grpSpPr>
        <p:cxnSp>
          <p:nvCxnSpPr>
            <p:cNvPr id="233" name="Curved Connector 232">
              <a:extLst>
                <a:ext uri="{FF2B5EF4-FFF2-40B4-BE49-F238E27FC236}">
                  <a16:creationId xmlns:a16="http://schemas.microsoft.com/office/drawing/2014/main" id="{AA44B47D-436A-EC45-A5BA-5A7D62ACD991}"/>
                </a:ext>
              </a:extLst>
            </p:cNvPr>
            <p:cNvCxnSpPr>
              <a:cxnSpLocks/>
              <a:endCxn id="246" idx="3"/>
            </p:cNvCxnSpPr>
            <p:nvPr/>
          </p:nvCxnSpPr>
          <p:spPr>
            <a:xfrm flipV="1">
              <a:off x="7512805" y="4403276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urved Connector 233">
              <a:extLst>
                <a:ext uri="{FF2B5EF4-FFF2-40B4-BE49-F238E27FC236}">
                  <a16:creationId xmlns:a16="http://schemas.microsoft.com/office/drawing/2014/main" id="{8228B992-E8C3-094B-989B-29AD1E9C5D0B}"/>
                </a:ext>
              </a:extLst>
            </p:cNvPr>
            <p:cNvCxnSpPr>
              <a:cxnSpLocks/>
              <a:endCxn id="241" idx="3"/>
            </p:cNvCxnSpPr>
            <p:nvPr/>
          </p:nvCxnSpPr>
          <p:spPr>
            <a:xfrm flipV="1">
              <a:off x="7512805" y="3228211"/>
              <a:ext cx="8454" cy="2229156"/>
            </a:xfrm>
            <a:prstGeom prst="curvedConnector3">
              <a:avLst>
                <a:gd name="adj1" fmla="val 2804045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AAFDBC6A-B592-0047-B47B-4F26F9D8B66A}"/>
                </a:ext>
              </a:extLst>
            </p:cNvPr>
            <p:cNvGrpSpPr/>
            <p:nvPr/>
          </p:nvGrpSpPr>
          <p:grpSpPr>
            <a:xfrm>
              <a:off x="7266050" y="3932571"/>
              <a:ext cx="248498" cy="941409"/>
              <a:chOff x="10521102" y="2686049"/>
              <a:chExt cx="346235" cy="1174751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2BAC97E-5D8F-1446-BF5B-E0E98B32AED5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70774E0B-0DF6-254D-8E2D-F3BF244FB7C0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34B2B5FD-3F2E-ED4C-AAF0-BEEBDC5E4351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28FF9904-EA90-FF44-956F-BE8923281D9A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465312E6-7BDC-BF4F-B209-6FF94472BC58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0AAC8DD-B877-AC4A-8DDC-25380A72238A}"/>
                </a:ext>
              </a:extLst>
            </p:cNvPr>
            <p:cNvGrpSpPr/>
            <p:nvPr/>
          </p:nvGrpSpPr>
          <p:grpSpPr>
            <a:xfrm>
              <a:off x="7272761" y="2757506"/>
              <a:ext cx="248498" cy="941409"/>
              <a:chOff x="10521102" y="2686049"/>
              <a:chExt cx="346235" cy="1174751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1D8F05CC-FE07-5341-A435-45A32A6DA4F0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5AF92F3D-F4B8-184B-8D81-E012B2EB4F84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3439CCA9-DD11-9743-8541-3EB3BBCBB20E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97BD0E11-E2FE-DD4F-96A8-CC36DE20A51B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3609D29F-3992-AB4B-8261-8C89AEE9D8B0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7" name="Curved Connector 236">
              <a:extLst>
                <a:ext uri="{FF2B5EF4-FFF2-40B4-BE49-F238E27FC236}">
                  <a16:creationId xmlns:a16="http://schemas.microsoft.com/office/drawing/2014/main" id="{36D7AE32-5BB5-D34C-AEB1-6B9879FF1905}"/>
                </a:ext>
              </a:extLst>
            </p:cNvPr>
            <p:cNvCxnSpPr>
              <a:cxnSpLocks/>
              <a:stCxn id="246" idx="1"/>
            </p:cNvCxnSpPr>
            <p:nvPr/>
          </p:nvCxnSpPr>
          <p:spPr>
            <a:xfrm rot="10800000">
              <a:off x="7026830" y="2493474"/>
              <a:ext cx="239221" cy="1909802"/>
            </a:xfrm>
            <a:prstGeom prst="curvedConnector2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urved Connector 237">
              <a:extLst>
                <a:ext uri="{FF2B5EF4-FFF2-40B4-BE49-F238E27FC236}">
                  <a16:creationId xmlns:a16="http://schemas.microsoft.com/office/drawing/2014/main" id="{8FC03572-F06A-A842-939D-9381186631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779001" y="2872478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6C6BDAD-4D42-7F48-A512-0B0B97AB9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259" y="3146607"/>
              <a:ext cx="546608" cy="89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B4116717-EA2C-CE40-BA19-800B7A179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5103" y="4324340"/>
              <a:ext cx="626768" cy="66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50C769A-A40D-1548-BADD-0595B42A2CB0}"/>
              </a:ext>
            </a:extLst>
          </p:cNvPr>
          <p:cNvGrpSpPr/>
          <p:nvPr/>
        </p:nvGrpSpPr>
        <p:grpSpPr>
          <a:xfrm>
            <a:off x="9996545" y="2513556"/>
            <a:ext cx="1125041" cy="2963893"/>
            <a:chOff x="7026830" y="2493474"/>
            <a:chExt cx="1125041" cy="2963893"/>
          </a:xfrm>
        </p:grpSpPr>
        <p:cxnSp>
          <p:nvCxnSpPr>
            <p:cNvPr id="252" name="Curved Connector 251">
              <a:extLst>
                <a:ext uri="{FF2B5EF4-FFF2-40B4-BE49-F238E27FC236}">
                  <a16:creationId xmlns:a16="http://schemas.microsoft.com/office/drawing/2014/main" id="{D2276DD3-24C7-0B4C-906E-F485B2292EA0}"/>
                </a:ext>
              </a:extLst>
            </p:cNvPr>
            <p:cNvCxnSpPr>
              <a:cxnSpLocks/>
              <a:endCxn id="265" idx="3"/>
            </p:cNvCxnSpPr>
            <p:nvPr/>
          </p:nvCxnSpPr>
          <p:spPr>
            <a:xfrm flipV="1">
              <a:off x="7512805" y="4403276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urved Connector 252">
              <a:extLst>
                <a:ext uri="{FF2B5EF4-FFF2-40B4-BE49-F238E27FC236}">
                  <a16:creationId xmlns:a16="http://schemas.microsoft.com/office/drawing/2014/main" id="{67D6462C-0669-5342-B041-444C7824AFF6}"/>
                </a:ext>
              </a:extLst>
            </p:cNvPr>
            <p:cNvCxnSpPr>
              <a:cxnSpLocks/>
              <a:endCxn id="260" idx="3"/>
            </p:cNvCxnSpPr>
            <p:nvPr/>
          </p:nvCxnSpPr>
          <p:spPr>
            <a:xfrm flipV="1">
              <a:off x="7512805" y="3228211"/>
              <a:ext cx="8454" cy="2229156"/>
            </a:xfrm>
            <a:prstGeom prst="curvedConnector3">
              <a:avLst>
                <a:gd name="adj1" fmla="val 2804045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9CA78FC-1022-7247-8627-4827D32C8EB2}"/>
                </a:ext>
              </a:extLst>
            </p:cNvPr>
            <p:cNvGrpSpPr/>
            <p:nvPr/>
          </p:nvGrpSpPr>
          <p:grpSpPr>
            <a:xfrm>
              <a:off x="7266050" y="3932571"/>
              <a:ext cx="248498" cy="941409"/>
              <a:chOff x="10521102" y="2686049"/>
              <a:chExt cx="346235" cy="1174751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FAAF01A5-1320-3E47-88FE-AAC4D08A221D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6753ABC4-2097-594E-A819-BA2158BA937D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9A2E44D8-C3EE-7F4B-AFDA-9A3A84BF4E05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6678BCC2-E937-1541-AA00-7A9048BEE1E3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80C0CE34-3F5D-2C42-98E8-1363A12E6340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83C7FA6F-6691-A24F-8640-8C35087C3541}"/>
                </a:ext>
              </a:extLst>
            </p:cNvPr>
            <p:cNvGrpSpPr/>
            <p:nvPr/>
          </p:nvGrpSpPr>
          <p:grpSpPr>
            <a:xfrm>
              <a:off x="7272761" y="2757506"/>
              <a:ext cx="248498" cy="941409"/>
              <a:chOff x="10521102" y="2686049"/>
              <a:chExt cx="346235" cy="1174751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98C312B0-1C25-BA4E-9478-7788C0363849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5916D3C6-6FBD-CE49-A48E-8EA30E86BCB5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183A21D-F00C-1E47-805E-2291FCF55CC4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5E102332-8B4B-1A4D-8AD9-4D30B229DE92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3E394EA7-CE26-C742-8F39-636D033C2EBC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6" name="Curved Connector 255">
              <a:extLst>
                <a:ext uri="{FF2B5EF4-FFF2-40B4-BE49-F238E27FC236}">
                  <a16:creationId xmlns:a16="http://schemas.microsoft.com/office/drawing/2014/main" id="{22799A12-2218-FD48-A31D-E77F66AB926C}"/>
                </a:ext>
              </a:extLst>
            </p:cNvPr>
            <p:cNvCxnSpPr>
              <a:cxnSpLocks/>
              <a:stCxn id="265" idx="1"/>
            </p:cNvCxnSpPr>
            <p:nvPr/>
          </p:nvCxnSpPr>
          <p:spPr>
            <a:xfrm rot="10800000">
              <a:off x="7026830" y="2493474"/>
              <a:ext cx="239221" cy="1909802"/>
            </a:xfrm>
            <a:prstGeom prst="curvedConnector2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urved Connector 256">
              <a:extLst>
                <a:ext uri="{FF2B5EF4-FFF2-40B4-BE49-F238E27FC236}">
                  <a16:creationId xmlns:a16="http://schemas.microsoft.com/office/drawing/2014/main" id="{75E63ED5-FFE9-0146-A770-B4C35E18FD1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779001" y="2872478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B09BA54B-74A6-A045-A3A7-A548597F1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259" y="3146607"/>
              <a:ext cx="546608" cy="89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E81E9064-D5A1-4342-8098-FDF29DCBD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5103" y="4324340"/>
              <a:ext cx="626768" cy="66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AE6EFA3-19CA-3D42-9689-88887D3B2383}"/>
              </a:ext>
            </a:extLst>
          </p:cNvPr>
          <p:cNvGrpSpPr/>
          <p:nvPr/>
        </p:nvGrpSpPr>
        <p:grpSpPr>
          <a:xfrm>
            <a:off x="5454276" y="2535512"/>
            <a:ext cx="1125041" cy="2963893"/>
            <a:chOff x="7026830" y="2493474"/>
            <a:chExt cx="1125041" cy="2963893"/>
          </a:xfrm>
        </p:grpSpPr>
        <p:cxnSp>
          <p:nvCxnSpPr>
            <p:cNvPr id="271" name="Curved Connector 270">
              <a:extLst>
                <a:ext uri="{FF2B5EF4-FFF2-40B4-BE49-F238E27FC236}">
                  <a16:creationId xmlns:a16="http://schemas.microsoft.com/office/drawing/2014/main" id="{0E13897A-E35A-AF42-88F0-F2BAC57C7793}"/>
                </a:ext>
              </a:extLst>
            </p:cNvPr>
            <p:cNvCxnSpPr>
              <a:cxnSpLocks/>
              <a:endCxn id="284" idx="3"/>
            </p:cNvCxnSpPr>
            <p:nvPr/>
          </p:nvCxnSpPr>
          <p:spPr>
            <a:xfrm flipV="1">
              <a:off x="7512805" y="4403276"/>
              <a:ext cx="1743" cy="1054091"/>
            </a:xfrm>
            <a:prstGeom prst="curvedConnector3">
              <a:avLst>
                <a:gd name="adj1" fmla="val 13215318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urved Connector 271">
              <a:extLst>
                <a:ext uri="{FF2B5EF4-FFF2-40B4-BE49-F238E27FC236}">
                  <a16:creationId xmlns:a16="http://schemas.microsoft.com/office/drawing/2014/main" id="{F7695AD8-E12D-374E-8F1C-8810D86535F3}"/>
                </a:ext>
              </a:extLst>
            </p:cNvPr>
            <p:cNvCxnSpPr>
              <a:cxnSpLocks/>
              <a:endCxn id="279" idx="3"/>
            </p:cNvCxnSpPr>
            <p:nvPr/>
          </p:nvCxnSpPr>
          <p:spPr>
            <a:xfrm flipV="1">
              <a:off x="7512805" y="3228211"/>
              <a:ext cx="8454" cy="2229156"/>
            </a:xfrm>
            <a:prstGeom prst="curvedConnector3">
              <a:avLst>
                <a:gd name="adj1" fmla="val 2804045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5AC2401-D8D1-7145-8E06-A74092B50099}"/>
                </a:ext>
              </a:extLst>
            </p:cNvPr>
            <p:cNvGrpSpPr/>
            <p:nvPr/>
          </p:nvGrpSpPr>
          <p:grpSpPr>
            <a:xfrm>
              <a:off x="7266050" y="3932571"/>
              <a:ext cx="248498" cy="941409"/>
              <a:chOff x="10521102" y="2686049"/>
              <a:chExt cx="346235" cy="1174751"/>
            </a:xfrm>
          </p:grpSpPr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9FB3F31-4A29-6C45-8E48-24FD9C64CAC4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B10A754-BCE0-194E-853B-3A69957C8E8C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46518C3A-64D3-A549-8077-6D11BB69CA40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20C3B950-CC3A-304E-96EA-6C9641DAA91F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1673E409-CAAC-F14B-A2B5-3F2E3CF8A3DB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FFCD35D-0154-3E4E-B754-F68E064D0849}"/>
                </a:ext>
              </a:extLst>
            </p:cNvPr>
            <p:cNvGrpSpPr/>
            <p:nvPr/>
          </p:nvGrpSpPr>
          <p:grpSpPr>
            <a:xfrm>
              <a:off x="7272761" y="2757506"/>
              <a:ext cx="248498" cy="941409"/>
              <a:chOff x="10521102" y="2686049"/>
              <a:chExt cx="346235" cy="1174751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243CB53-797E-ED43-AE36-10ACFC92AA28}"/>
                  </a:ext>
                </a:extLst>
              </p:cNvPr>
              <p:cNvSpPr/>
              <p:nvPr/>
            </p:nvSpPr>
            <p:spPr>
              <a:xfrm>
                <a:off x="10521102" y="2686049"/>
                <a:ext cx="346235" cy="117475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A43CBDA0-3495-0049-B927-4F9E039BEB02}"/>
                  </a:ext>
                </a:extLst>
              </p:cNvPr>
              <p:cNvSpPr/>
              <p:nvPr/>
            </p:nvSpPr>
            <p:spPr>
              <a:xfrm>
                <a:off x="10582588" y="276149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756DA799-E2E7-A44F-A5E6-19E66E918727}"/>
                  </a:ext>
                </a:extLst>
              </p:cNvPr>
              <p:cNvSpPr/>
              <p:nvPr/>
            </p:nvSpPr>
            <p:spPr>
              <a:xfrm>
                <a:off x="10585056" y="3028384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7777B9CF-7337-3448-A89A-24EC76D1EAA5}"/>
                  </a:ext>
                </a:extLst>
              </p:cNvPr>
              <p:cNvSpPr/>
              <p:nvPr/>
            </p:nvSpPr>
            <p:spPr>
              <a:xfrm>
                <a:off x="10586963" y="3293952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0103B9AB-E509-0440-BCCA-46CBA06955EC}"/>
                  </a:ext>
                </a:extLst>
              </p:cNvPr>
              <p:cNvSpPr/>
              <p:nvPr/>
            </p:nvSpPr>
            <p:spPr>
              <a:xfrm>
                <a:off x="10586963" y="3559520"/>
                <a:ext cx="207939" cy="2276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5" name="Curved Connector 274">
              <a:extLst>
                <a:ext uri="{FF2B5EF4-FFF2-40B4-BE49-F238E27FC236}">
                  <a16:creationId xmlns:a16="http://schemas.microsoft.com/office/drawing/2014/main" id="{9D67AA17-4A86-7445-A455-5592237B67E8}"/>
                </a:ext>
              </a:extLst>
            </p:cNvPr>
            <p:cNvCxnSpPr>
              <a:cxnSpLocks/>
              <a:stCxn id="284" idx="1"/>
            </p:cNvCxnSpPr>
            <p:nvPr/>
          </p:nvCxnSpPr>
          <p:spPr>
            <a:xfrm rot="10800000">
              <a:off x="7026830" y="2493474"/>
              <a:ext cx="239221" cy="1909802"/>
            </a:xfrm>
            <a:prstGeom prst="curvedConnector2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urved Connector 275">
              <a:extLst>
                <a:ext uri="{FF2B5EF4-FFF2-40B4-BE49-F238E27FC236}">
                  <a16:creationId xmlns:a16="http://schemas.microsoft.com/office/drawing/2014/main" id="{093CF746-77F5-7542-B761-436CAF1311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779001" y="2872478"/>
              <a:ext cx="855268" cy="117344"/>
            </a:xfrm>
            <a:prstGeom prst="curvedConnector3">
              <a:avLst>
                <a:gd name="adj1" fmla="val -312"/>
              </a:avLst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013E9920-9021-214C-B92C-2898EB630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259" y="3146607"/>
              <a:ext cx="546608" cy="89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C9E45566-C986-C045-BA4B-1680D465BE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5103" y="4324340"/>
              <a:ext cx="626768" cy="660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EACF0E32-F2E0-8D40-8995-CF5CA232145A}"/>
              </a:ext>
            </a:extLst>
          </p:cNvPr>
          <p:cNvGrpSpPr/>
          <p:nvPr/>
        </p:nvGrpSpPr>
        <p:grpSpPr>
          <a:xfrm>
            <a:off x="5418236" y="2224180"/>
            <a:ext cx="618894" cy="277202"/>
            <a:chOff x="5274683" y="2168288"/>
            <a:chExt cx="821317" cy="277202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AB96E0A8-64FE-0C47-99D6-C99B3FA60320}"/>
                </a:ext>
              </a:extLst>
            </p:cNvPr>
            <p:cNvSpPr/>
            <p:nvPr/>
          </p:nvSpPr>
          <p:spPr>
            <a:xfrm>
              <a:off x="5274683" y="2168288"/>
              <a:ext cx="821317" cy="277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17B23232-5B60-414A-92F7-5804A84D131F}"/>
                </a:ext>
              </a:extLst>
            </p:cNvPr>
            <p:cNvSpPr/>
            <p:nvPr/>
          </p:nvSpPr>
          <p:spPr>
            <a:xfrm>
              <a:off x="5311211" y="2197325"/>
              <a:ext cx="713574" cy="233954"/>
            </a:xfrm>
            <a:custGeom>
              <a:avLst/>
              <a:gdLst>
                <a:gd name="connsiteX0" fmla="*/ 0 w 713574"/>
                <a:gd name="connsiteY0" fmla="*/ 233954 h 233954"/>
                <a:gd name="connsiteX1" fmla="*/ 136733 w 713574"/>
                <a:gd name="connsiteY1" fmla="*/ 24582 h 233954"/>
                <a:gd name="connsiteX2" fmla="*/ 166643 w 713574"/>
                <a:gd name="connsiteY2" fmla="*/ 20309 h 233954"/>
                <a:gd name="connsiteX3" fmla="*/ 205099 w 713574"/>
                <a:gd name="connsiteY3" fmla="*/ 169860 h 233954"/>
                <a:gd name="connsiteX4" fmla="*/ 282011 w 713574"/>
                <a:gd name="connsiteY4" fmla="*/ 178406 h 233954"/>
                <a:gd name="connsiteX5" fmla="*/ 346105 w 713574"/>
                <a:gd name="connsiteY5" fmla="*/ 71583 h 233954"/>
                <a:gd name="connsiteX6" fmla="*/ 461473 w 713574"/>
                <a:gd name="connsiteY6" fmla="*/ 169860 h 233954"/>
                <a:gd name="connsiteX7" fmla="*/ 623843 w 713574"/>
                <a:gd name="connsiteY7" fmla="*/ 11763 h 233954"/>
                <a:gd name="connsiteX8" fmla="*/ 713574 w 713574"/>
                <a:gd name="connsiteY8" fmla="*/ 225408 h 233954"/>
                <a:gd name="connsiteX9" fmla="*/ 713574 w 713574"/>
                <a:gd name="connsiteY9" fmla="*/ 225408 h 23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574" h="233954">
                  <a:moveTo>
                    <a:pt x="0" y="233954"/>
                  </a:moveTo>
                  <a:cubicBezTo>
                    <a:pt x="54479" y="147071"/>
                    <a:pt x="108959" y="60189"/>
                    <a:pt x="136733" y="24582"/>
                  </a:cubicBezTo>
                  <a:cubicBezTo>
                    <a:pt x="164507" y="-11026"/>
                    <a:pt x="155249" y="-3904"/>
                    <a:pt x="166643" y="20309"/>
                  </a:cubicBezTo>
                  <a:cubicBezTo>
                    <a:pt x="178037" y="44522"/>
                    <a:pt x="185871" y="143511"/>
                    <a:pt x="205099" y="169860"/>
                  </a:cubicBezTo>
                  <a:cubicBezTo>
                    <a:pt x="224327" y="196209"/>
                    <a:pt x="258510" y="194785"/>
                    <a:pt x="282011" y="178406"/>
                  </a:cubicBezTo>
                  <a:cubicBezTo>
                    <a:pt x="305512" y="162026"/>
                    <a:pt x="316195" y="73007"/>
                    <a:pt x="346105" y="71583"/>
                  </a:cubicBezTo>
                  <a:cubicBezTo>
                    <a:pt x="376015" y="70159"/>
                    <a:pt x="415183" y="179830"/>
                    <a:pt x="461473" y="169860"/>
                  </a:cubicBezTo>
                  <a:cubicBezTo>
                    <a:pt x="507763" y="159890"/>
                    <a:pt x="581826" y="2505"/>
                    <a:pt x="623843" y="11763"/>
                  </a:cubicBezTo>
                  <a:cubicBezTo>
                    <a:pt x="665860" y="21021"/>
                    <a:pt x="713574" y="225408"/>
                    <a:pt x="713574" y="225408"/>
                  </a:cubicBezTo>
                  <a:lnTo>
                    <a:pt x="713574" y="225408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ED007052-6BF4-044C-A765-43542445B53A}"/>
              </a:ext>
            </a:extLst>
          </p:cNvPr>
          <p:cNvGrpSpPr/>
          <p:nvPr/>
        </p:nvGrpSpPr>
        <p:grpSpPr>
          <a:xfrm>
            <a:off x="6330632" y="2212927"/>
            <a:ext cx="618894" cy="277202"/>
            <a:chOff x="5667276" y="1499530"/>
            <a:chExt cx="821317" cy="277202"/>
          </a:xfrm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BED7F4EA-A9B3-0E44-8DFF-AE6FC31F1FC7}"/>
                </a:ext>
              </a:extLst>
            </p:cNvPr>
            <p:cNvSpPr/>
            <p:nvPr/>
          </p:nvSpPr>
          <p:spPr>
            <a:xfrm>
              <a:off x="5667276" y="1499530"/>
              <a:ext cx="821317" cy="2772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C5218626-0BB3-C641-9544-080EA0297079}"/>
                </a:ext>
              </a:extLst>
            </p:cNvPr>
            <p:cNvSpPr/>
            <p:nvPr/>
          </p:nvSpPr>
          <p:spPr>
            <a:xfrm>
              <a:off x="5738501" y="1521149"/>
              <a:ext cx="734938" cy="237206"/>
            </a:xfrm>
            <a:custGeom>
              <a:avLst/>
              <a:gdLst>
                <a:gd name="connsiteX0" fmla="*/ 0 w 734938"/>
                <a:gd name="connsiteY0" fmla="*/ 230739 h 237206"/>
                <a:gd name="connsiteX1" fmla="*/ 29910 w 734938"/>
                <a:gd name="connsiteY1" fmla="*/ 94006 h 237206"/>
                <a:gd name="connsiteX2" fmla="*/ 94004 w 734938"/>
                <a:gd name="connsiteY2" fmla="*/ 200829 h 237206"/>
                <a:gd name="connsiteX3" fmla="*/ 367469 w 734938"/>
                <a:gd name="connsiteY3" fmla="*/ 209374 h 237206"/>
                <a:gd name="connsiteX4" fmla="*/ 487110 w 734938"/>
                <a:gd name="connsiteY4" fmla="*/ 2 h 237206"/>
                <a:gd name="connsiteX5" fmla="*/ 598206 w 734938"/>
                <a:gd name="connsiteY5" fmla="*/ 213647 h 237206"/>
                <a:gd name="connsiteX6" fmla="*/ 734938 w 734938"/>
                <a:gd name="connsiteY6" fmla="*/ 222193 h 23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938" h="237206">
                  <a:moveTo>
                    <a:pt x="0" y="230739"/>
                  </a:moveTo>
                  <a:cubicBezTo>
                    <a:pt x="7121" y="164865"/>
                    <a:pt x="14243" y="98991"/>
                    <a:pt x="29910" y="94006"/>
                  </a:cubicBezTo>
                  <a:cubicBezTo>
                    <a:pt x="45577" y="89021"/>
                    <a:pt x="37744" y="181601"/>
                    <a:pt x="94004" y="200829"/>
                  </a:cubicBezTo>
                  <a:cubicBezTo>
                    <a:pt x="150264" y="220057"/>
                    <a:pt x="301951" y="242845"/>
                    <a:pt x="367469" y="209374"/>
                  </a:cubicBezTo>
                  <a:cubicBezTo>
                    <a:pt x="432987" y="175903"/>
                    <a:pt x="448654" y="-710"/>
                    <a:pt x="487110" y="2"/>
                  </a:cubicBezTo>
                  <a:cubicBezTo>
                    <a:pt x="525566" y="714"/>
                    <a:pt x="556901" y="176615"/>
                    <a:pt x="598206" y="213647"/>
                  </a:cubicBezTo>
                  <a:cubicBezTo>
                    <a:pt x="639511" y="250679"/>
                    <a:pt x="687224" y="236436"/>
                    <a:pt x="734938" y="22219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9" name="Rectangle 298">
            <a:extLst>
              <a:ext uri="{FF2B5EF4-FFF2-40B4-BE49-F238E27FC236}">
                <a16:creationId xmlns:a16="http://schemas.microsoft.com/office/drawing/2014/main" id="{46B1832F-0663-F24A-B78C-A8242A7D3FB4}"/>
              </a:ext>
            </a:extLst>
          </p:cNvPr>
          <p:cNvSpPr/>
          <p:nvPr/>
        </p:nvSpPr>
        <p:spPr>
          <a:xfrm>
            <a:off x="7285296" y="2220751"/>
            <a:ext cx="618894" cy="277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4AB29C5A-A651-DF42-89CD-11DC869E4759}"/>
              </a:ext>
            </a:extLst>
          </p:cNvPr>
          <p:cNvSpPr/>
          <p:nvPr/>
        </p:nvSpPr>
        <p:spPr>
          <a:xfrm>
            <a:off x="8186273" y="2209827"/>
            <a:ext cx="618894" cy="277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C877276B-557E-7940-B3A5-32E2B463347B}"/>
              </a:ext>
            </a:extLst>
          </p:cNvPr>
          <p:cNvSpPr/>
          <p:nvPr/>
        </p:nvSpPr>
        <p:spPr>
          <a:xfrm>
            <a:off x="9087250" y="2208918"/>
            <a:ext cx="618894" cy="277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6A6102D-B8EE-864B-9EA6-4314337F4D68}"/>
              </a:ext>
            </a:extLst>
          </p:cNvPr>
          <p:cNvSpPr/>
          <p:nvPr/>
        </p:nvSpPr>
        <p:spPr>
          <a:xfrm>
            <a:off x="9933029" y="2224180"/>
            <a:ext cx="618894" cy="277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reeform 305">
            <a:extLst>
              <a:ext uri="{FF2B5EF4-FFF2-40B4-BE49-F238E27FC236}">
                <a16:creationId xmlns:a16="http://schemas.microsoft.com/office/drawing/2014/main" id="{2901A293-4387-0946-80AA-C95F9C00F03D}"/>
              </a:ext>
            </a:extLst>
          </p:cNvPr>
          <p:cNvSpPr/>
          <p:nvPr/>
        </p:nvSpPr>
        <p:spPr>
          <a:xfrm>
            <a:off x="7340837" y="2236466"/>
            <a:ext cx="542658" cy="254633"/>
          </a:xfrm>
          <a:custGeom>
            <a:avLst/>
            <a:gdLst>
              <a:gd name="connsiteX0" fmla="*/ 0 w 542658"/>
              <a:gd name="connsiteY0" fmla="*/ 220450 h 254633"/>
              <a:gd name="connsiteX1" fmla="*/ 34184 w 542658"/>
              <a:gd name="connsiteY1" fmla="*/ 122173 h 254633"/>
              <a:gd name="connsiteX2" fmla="*/ 55548 w 542658"/>
              <a:gd name="connsiteY2" fmla="*/ 2532 h 254633"/>
              <a:gd name="connsiteX3" fmla="*/ 132460 w 542658"/>
              <a:gd name="connsiteY3" fmla="*/ 241814 h 254633"/>
              <a:gd name="connsiteX4" fmla="*/ 350378 w 542658"/>
              <a:gd name="connsiteY4" fmla="*/ 207631 h 254633"/>
              <a:gd name="connsiteX5" fmla="*/ 542658 w 542658"/>
              <a:gd name="connsiteY5" fmla="*/ 254633 h 25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658" h="254633">
                <a:moveTo>
                  <a:pt x="0" y="220450"/>
                </a:moveTo>
                <a:cubicBezTo>
                  <a:pt x="12463" y="189471"/>
                  <a:pt x="24926" y="158493"/>
                  <a:pt x="34184" y="122173"/>
                </a:cubicBezTo>
                <a:cubicBezTo>
                  <a:pt x="43442" y="85853"/>
                  <a:pt x="39169" y="-17408"/>
                  <a:pt x="55548" y="2532"/>
                </a:cubicBezTo>
                <a:cubicBezTo>
                  <a:pt x="71927" y="22472"/>
                  <a:pt x="83322" y="207631"/>
                  <a:pt x="132460" y="241814"/>
                </a:cubicBezTo>
                <a:cubicBezTo>
                  <a:pt x="181598" y="275997"/>
                  <a:pt x="282012" y="205494"/>
                  <a:pt x="350378" y="207631"/>
                </a:cubicBezTo>
                <a:cubicBezTo>
                  <a:pt x="418744" y="209767"/>
                  <a:pt x="480701" y="232200"/>
                  <a:pt x="542658" y="2546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reeform 306">
            <a:extLst>
              <a:ext uri="{FF2B5EF4-FFF2-40B4-BE49-F238E27FC236}">
                <a16:creationId xmlns:a16="http://schemas.microsoft.com/office/drawing/2014/main" id="{F11093E2-3B44-634B-8E59-97A97D8D03D3}"/>
              </a:ext>
            </a:extLst>
          </p:cNvPr>
          <p:cNvSpPr/>
          <p:nvPr/>
        </p:nvSpPr>
        <p:spPr>
          <a:xfrm>
            <a:off x="8197693" y="2226105"/>
            <a:ext cx="595930" cy="260225"/>
          </a:xfrm>
          <a:custGeom>
            <a:avLst/>
            <a:gdLst>
              <a:gd name="connsiteX0" fmla="*/ 0 w 529839"/>
              <a:gd name="connsiteY0" fmla="*/ 226538 h 260225"/>
              <a:gd name="connsiteX1" fmla="*/ 299103 w 529839"/>
              <a:gd name="connsiteY1" fmla="*/ 213719 h 260225"/>
              <a:gd name="connsiteX2" fmla="*/ 401653 w 529839"/>
              <a:gd name="connsiteY2" fmla="*/ 74 h 260225"/>
              <a:gd name="connsiteX3" fmla="*/ 491383 w 529839"/>
              <a:gd name="connsiteY3" fmla="*/ 239357 h 260225"/>
              <a:gd name="connsiteX4" fmla="*/ 529839 w 529839"/>
              <a:gd name="connsiteY4" fmla="*/ 247902 h 260225"/>
              <a:gd name="connsiteX5" fmla="*/ 529839 w 529839"/>
              <a:gd name="connsiteY5" fmla="*/ 247902 h 26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839" h="260225">
                <a:moveTo>
                  <a:pt x="0" y="226538"/>
                </a:moveTo>
                <a:cubicBezTo>
                  <a:pt x="116080" y="239000"/>
                  <a:pt x="232161" y="251463"/>
                  <a:pt x="299103" y="213719"/>
                </a:cubicBezTo>
                <a:cubicBezTo>
                  <a:pt x="366045" y="175975"/>
                  <a:pt x="369606" y="-4199"/>
                  <a:pt x="401653" y="74"/>
                </a:cubicBezTo>
                <a:cubicBezTo>
                  <a:pt x="433700" y="4347"/>
                  <a:pt x="470019" y="198052"/>
                  <a:pt x="491383" y="239357"/>
                </a:cubicBezTo>
                <a:cubicBezTo>
                  <a:pt x="512747" y="280662"/>
                  <a:pt x="529839" y="247902"/>
                  <a:pt x="529839" y="247902"/>
                </a:cubicBezTo>
                <a:lnTo>
                  <a:pt x="529839" y="24790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reeform 308">
            <a:extLst>
              <a:ext uri="{FF2B5EF4-FFF2-40B4-BE49-F238E27FC236}">
                <a16:creationId xmlns:a16="http://schemas.microsoft.com/office/drawing/2014/main" id="{5A58D116-A8A0-D441-A261-57F6E10B1394}"/>
              </a:ext>
            </a:extLst>
          </p:cNvPr>
          <p:cNvSpPr/>
          <p:nvPr/>
        </p:nvSpPr>
        <p:spPr>
          <a:xfrm>
            <a:off x="9109817" y="2307359"/>
            <a:ext cx="589660" cy="166648"/>
          </a:xfrm>
          <a:custGeom>
            <a:avLst/>
            <a:gdLst>
              <a:gd name="connsiteX0" fmla="*/ 589660 w 589660"/>
              <a:gd name="connsiteY0" fmla="*/ 141011 h 166648"/>
              <a:gd name="connsiteX1" fmla="*/ 388833 w 589660"/>
              <a:gd name="connsiteY1" fmla="*/ 5 h 166648"/>
              <a:gd name="connsiteX2" fmla="*/ 316194 w 589660"/>
              <a:gd name="connsiteY2" fmla="*/ 145284 h 166648"/>
              <a:gd name="connsiteX3" fmla="*/ 136733 w 589660"/>
              <a:gd name="connsiteY3" fmla="*/ 72645 h 166648"/>
              <a:gd name="connsiteX4" fmla="*/ 0 w 589660"/>
              <a:gd name="connsiteY4" fmla="*/ 166648 h 166648"/>
              <a:gd name="connsiteX5" fmla="*/ 0 w 589660"/>
              <a:gd name="connsiteY5" fmla="*/ 166648 h 16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660" h="166648">
                <a:moveTo>
                  <a:pt x="589660" y="141011"/>
                </a:moveTo>
                <a:cubicBezTo>
                  <a:pt x="512035" y="70152"/>
                  <a:pt x="434411" y="-707"/>
                  <a:pt x="388833" y="5"/>
                </a:cubicBezTo>
                <a:cubicBezTo>
                  <a:pt x="343255" y="717"/>
                  <a:pt x="358211" y="133177"/>
                  <a:pt x="316194" y="145284"/>
                </a:cubicBezTo>
                <a:cubicBezTo>
                  <a:pt x="274177" y="157391"/>
                  <a:pt x="189432" y="69084"/>
                  <a:pt x="136733" y="72645"/>
                </a:cubicBezTo>
                <a:cubicBezTo>
                  <a:pt x="84034" y="76206"/>
                  <a:pt x="0" y="166648"/>
                  <a:pt x="0" y="166648"/>
                </a:cubicBezTo>
                <a:lnTo>
                  <a:pt x="0" y="16664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reeform 309">
            <a:extLst>
              <a:ext uri="{FF2B5EF4-FFF2-40B4-BE49-F238E27FC236}">
                <a16:creationId xmlns:a16="http://schemas.microsoft.com/office/drawing/2014/main" id="{EECA915F-FF95-8646-A3D6-84A5C2697032}"/>
              </a:ext>
            </a:extLst>
          </p:cNvPr>
          <p:cNvSpPr/>
          <p:nvPr/>
        </p:nvSpPr>
        <p:spPr>
          <a:xfrm>
            <a:off x="9955850" y="2238981"/>
            <a:ext cx="598206" cy="257594"/>
          </a:xfrm>
          <a:custGeom>
            <a:avLst/>
            <a:gdLst>
              <a:gd name="connsiteX0" fmla="*/ 0 w 598206"/>
              <a:gd name="connsiteY0" fmla="*/ 243572 h 257594"/>
              <a:gd name="connsiteX1" fmla="*/ 222191 w 598206"/>
              <a:gd name="connsiteY1" fmla="*/ 230754 h 257594"/>
              <a:gd name="connsiteX2" fmla="*/ 269193 w 598206"/>
              <a:gd name="connsiteY2" fmla="*/ 17 h 257594"/>
              <a:gd name="connsiteX3" fmla="*/ 354651 w 598206"/>
              <a:gd name="connsiteY3" fmla="*/ 243572 h 257594"/>
              <a:gd name="connsiteX4" fmla="*/ 598206 w 598206"/>
              <a:gd name="connsiteY4" fmla="*/ 213662 h 257594"/>
              <a:gd name="connsiteX5" fmla="*/ 598206 w 598206"/>
              <a:gd name="connsiteY5" fmla="*/ 213662 h 25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8206" h="257594">
                <a:moveTo>
                  <a:pt x="0" y="243572"/>
                </a:moveTo>
                <a:cubicBezTo>
                  <a:pt x="88663" y="257459"/>
                  <a:pt x="177326" y="271346"/>
                  <a:pt x="222191" y="230754"/>
                </a:cubicBezTo>
                <a:cubicBezTo>
                  <a:pt x="267056" y="190162"/>
                  <a:pt x="247116" y="-2119"/>
                  <a:pt x="269193" y="17"/>
                </a:cubicBezTo>
                <a:cubicBezTo>
                  <a:pt x="291270" y="2153"/>
                  <a:pt x="299816" y="207965"/>
                  <a:pt x="354651" y="243572"/>
                </a:cubicBezTo>
                <a:cubicBezTo>
                  <a:pt x="409486" y="279179"/>
                  <a:pt x="598206" y="213662"/>
                  <a:pt x="598206" y="213662"/>
                </a:cubicBezTo>
                <a:lnTo>
                  <a:pt x="598206" y="21366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0606DB1C-C61F-9944-AE3B-1C001CE71D59}"/>
              </a:ext>
            </a:extLst>
          </p:cNvPr>
          <p:cNvSpPr txBox="1"/>
          <p:nvPr/>
        </p:nvSpPr>
        <p:spPr>
          <a:xfrm>
            <a:off x="8097992" y="180252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129CED72-98BC-2B4F-A3D9-C9D81D90E5BE}"/>
              </a:ext>
            </a:extLst>
          </p:cNvPr>
          <p:cNvSpPr txBox="1"/>
          <p:nvPr/>
        </p:nvSpPr>
        <p:spPr>
          <a:xfrm>
            <a:off x="4425991" y="5464336"/>
            <a:ext cx="81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958594B1-26D9-5A4C-96F7-6712321B3631}"/>
              </a:ext>
            </a:extLst>
          </p:cNvPr>
          <p:cNvSpPr txBox="1"/>
          <p:nvPr/>
        </p:nvSpPr>
        <p:spPr>
          <a:xfrm>
            <a:off x="4408903" y="1847112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697309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AD94-07E4-A344-B8A1-B4B48D8E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6" y="42957"/>
            <a:ext cx="10515600" cy="1325563"/>
          </a:xfrm>
        </p:spPr>
        <p:txBody>
          <a:bodyPr/>
          <a:lstStyle/>
          <a:p>
            <a:r>
              <a:rPr lang="en-US" dirty="0"/>
              <a:t>Multi-layer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A0BB7-3584-0F4B-9D6C-97497509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14" y="1859398"/>
            <a:ext cx="3983380" cy="4351338"/>
          </a:xfrm>
        </p:spPr>
        <p:txBody>
          <a:bodyPr>
            <a:normAutofit/>
          </a:bodyPr>
          <a:lstStyle/>
          <a:p>
            <a:r>
              <a:rPr lang="en-US" dirty="0"/>
              <a:t>You can have multiple hidden layers, where layer n feeds into layer n+1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8CE60E-AFDD-A947-9292-6D504E81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356" y="1212134"/>
            <a:ext cx="7497903" cy="4998602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CCF36590-D3C7-794A-8F7E-FD0D40A4A8E1}"/>
              </a:ext>
            </a:extLst>
          </p:cNvPr>
          <p:cNvSpPr txBox="1"/>
          <p:nvPr/>
        </p:nvSpPr>
        <p:spPr>
          <a:xfrm>
            <a:off x="329314" y="6400635"/>
            <a:ext cx="1160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Graves, Alex. "Generating sequences with recurrent neural networks." </a:t>
            </a:r>
            <a:r>
              <a:rPr lang="en-US" i="1" dirty="0" err="1"/>
              <a:t>arXiv</a:t>
            </a:r>
            <a:r>
              <a:rPr lang="en-US" i="1" dirty="0"/>
              <a:t> preprint arXiv:1308.0850</a:t>
            </a:r>
            <a:r>
              <a:rPr lang="en-US" dirty="0"/>
              <a:t> (2013).</a:t>
            </a:r>
          </a:p>
        </p:txBody>
      </p:sp>
    </p:spTree>
    <p:extLst>
      <p:ext uri="{BB962C8B-B14F-4D97-AF65-F5344CB8AC3E}">
        <p14:creationId xmlns:p14="http://schemas.microsoft.com/office/powerpoint/2010/main" val="3509368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that net.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435330" y="2404665"/>
            <a:ext cx="5436524" cy="4053963"/>
            <a:chOff x="5577839" y="3890921"/>
            <a:chExt cx="3239671" cy="2581721"/>
          </a:xfrm>
        </p:grpSpPr>
        <p:grpSp>
          <p:nvGrpSpPr>
            <p:cNvPr id="73" name="Group 72"/>
            <p:cNvGrpSpPr/>
            <p:nvPr/>
          </p:nvGrpSpPr>
          <p:grpSpPr>
            <a:xfrm>
              <a:off x="5577839" y="3890922"/>
              <a:ext cx="1259060" cy="2580217"/>
              <a:chOff x="5577839" y="3890922"/>
              <a:chExt cx="1259060" cy="2580217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5577839" y="3890922"/>
                <a:ext cx="984739" cy="2580217"/>
                <a:chOff x="4227341" y="3904989"/>
                <a:chExt cx="984739" cy="2580217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4227341" y="3904989"/>
                  <a:ext cx="984739" cy="2580217"/>
                  <a:chOff x="3531051" y="4007611"/>
                  <a:chExt cx="984739" cy="2477595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/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3" name="TextBox 52"/>
                <p:cNvSpPr txBox="1"/>
                <p:nvPr/>
              </p:nvSpPr>
              <p:spPr>
                <a:xfrm>
                  <a:off x="4526764" y="3945893"/>
                  <a:ext cx="471924" cy="333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t-2</a:t>
                  </a:r>
                  <a:endParaRPr lang="en-US" sz="2000" dirty="0"/>
                </a:p>
              </p:txBody>
            </p:sp>
          </p:grpSp>
          <p:cxnSp>
            <p:nvCxnSpPr>
              <p:cNvPr id="60" name="Straight Arrow Connector 59"/>
              <p:cNvCxnSpPr>
                <a:cxnSpLocks/>
                <a:stCxn id="54" idx="6"/>
                <a:endCxn id="11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cxnSpLocks/>
                <a:stCxn id="56" idx="0"/>
                <a:endCxn id="54" idx="4"/>
              </p:cNvCxnSpPr>
              <p:nvPr/>
            </p:nvCxnSpPr>
            <p:spPr>
              <a:xfrm flipV="1">
                <a:off x="6070209" y="4296473"/>
                <a:ext cx="1" cy="55156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6562578" y="3890921"/>
              <a:ext cx="1259060" cy="2580217"/>
              <a:chOff x="5577839" y="3890922"/>
              <a:chExt cx="1259060" cy="258021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5577839" y="3890922"/>
                <a:ext cx="984739" cy="2580217"/>
                <a:chOff x="4227341" y="3904989"/>
                <a:chExt cx="984739" cy="2580217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4227341" y="3904989"/>
                  <a:ext cx="984739" cy="2580217"/>
                  <a:chOff x="3531051" y="4007611"/>
                  <a:chExt cx="984739" cy="2477595"/>
                </a:xfrm>
              </p:grpSpPr>
              <p:sp>
                <p:nvSpPr>
                  <p:cNvPr id="81" name="Oval 80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0" name="TextBox 79"/>
                <p:cNvSpPr txBox="1"/>
                <p:nvPr/>
              </p:nvSpPr>
              <p:spPr>
                <a:xfrm>
                  <a:off x="4557547" y="3950036"/>
                  <a:ext cx="349925" cy="333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800" dirty="0"/>
                    <a:t>t-1</a:t>
                  </a:r>
                </a:p>
              </p:txBody>
            </p:sp>
          </p:grpSp>
          <p:cxnSp>
            <p:nvCxnSpPr>
              <p:cNvPr id="76" name="Straight Arrow Connector 75"/>
              <p:cNvCxnSpPr>
                <a:cxnSpLocks/>
                <a:endCxn id="83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7558450" y="3899796"/>
              <a:ext cx="1259060" cy="2572846"/>
              <a:chOff x="5577839" y="3890922"/>
              <a:chExt cx="1259060" cy="2572846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577839" y="3890922"/>
                <a:ext cx="984739" cy="2572846"/>
                <a:chOff x="4227341" y="3904989"/>
                <a:chExt cx="984739" cy="2572846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4227341" y="3904989"/>
                  <a:ext cx="984739" cy="2572846"/>
                  <a:chOff x="3531051" y="4007611"/>
                  <a:chExt cx="984739" cy="2470517"/>
                </a:xfrm>
              </p:grpSpPr>
              <p:sp>
                <p:nvSpPr>
                  <p:cNvPr id="93" name="Oval 92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/>
                  <p:cNvSpPr/>
                  <p:nvPr/>
                </p:nvSpPr>
                <p:spPr>
                  <a:xfrm>
                    <a:off x="3531051" y="4919584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2" name="TextBox 91"/>
                <p:cNvSpPr txBox="1"/>
                <p:nvPr/>
              </p:nvSpPr>
              <p:spPr>
                <a:xfrm>
                  <a:off x="4634940" y="3929947"/>
                  <a:ext cx="181688" cy="333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800" dirty="0"/>
                    <a:t>t</a:t>
                  </a:r>
                </a:p>
              </p:txBody>
            </p:sp>
          </p:grpSp>
          <p:cxnSp>
            <p:nvCxnSpPr>
              <p:cNvPr id="88" name="Straight Arrow Connector 87"/>
              <p:cNvCxnSpPr/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9B8F9-9498-FE41-BC8F-7F9D2EAC2DFA}"/>
                  </a:ext>
                </a:extLst>
              </p:cNvPr>
              <p:cNvSpPr txBox="1"/>
              <p:nvPr/>
            </p:nvSpPr>
            <p:spPr>
              <a:xfrm>
                <a:off x="2200070" y="3373734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9B8F9-9498-FE41-BC8F-7F9D2EAC2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070" y="3373734"/>
                <a:ext cx="1043701" cy="430887"/>
              </a:xfrm>
              <a:prstGeom prst="rect">
                <a:avLst/>
              </a:prstGeom>
              <a:blipFill>
                <a:blip r:embed="rId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83EE34-B12C-E044-80CA-7D69B50693F6}"/>
                  </a:ext>
                </a:extLst>
              </p:cNvPr>
              <p:cNvSpPr txBox="1"/>
              <p:nvPr/>
            </p:nvSpPr>
            <p:spPr>
              <a:xfrm>
                <a:off x="1895671" y="4834499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83EE34-B12C-E044-80CA-7D69B5069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671" y="4834499"/>
                <a:ext cx="1043701" cy="430887"/>
              </a:xfrm>
              <a:prstGeom prst="rect">
                <a:avLst/>
              </a:prstGeom>
              <a:blipFill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61A5F7-015B-504A-B82F-E7B8B585C27B}"/>
                  </a:ext>
                </a:extLst>
              </p:cNvPr>
              <p:cNvSpPr txBox="1"/>
              <p:nvPr/>
            </p:nvSpPr>
            <p:spPr>
              <a:xfrm>
                <a:off x="3857641" y="3373734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61A5F7-015B-504A-B82F-E7B8B585C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41" y="3373734"/>
                <a:ext cx="1043701" cy="430887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416CAE6-9F66-C74E-B325-B887D8D9E8CC}"/>
                  </a:ext>
                </a:extLst>
              </p:cNvPr>
              <p:cNvSpPr txBox="1"/>
              <p:nvPr/>
            </p:nvSpPr>
            <p:spPr>
              <a:xfrm>
                <a:off x="3553242" y="4834499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416CAE6-9F66-C74E-B325-B887D8D9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242" y="4834499"/>
                <a:ext cx="1043701" cy="430887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4C0211-E227-6241-BAF8-568B5A392CF7}"/>
                  </a:ext>
                </a:extLst>
              </p:cNvPr>
              <p:cNvSpPr txBox="1"/>
              <p:nvPr/>
            </p:nvSpPr>
            <p:spPr>
              <a:xfrm>
                <a:off x="5514900" y="3429821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4C0211-E227-6241-BAF8-568B5A392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00" y="3429821"/>
                <a:ext cx="1043701" cy="430887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F718A54-9F2F-AF45-8B4F-505211D694E0}"/>
                  </a:ext>
                </a:extLst>
              </p:cNvPr>
              <p:cNvSpPr txBox="1"/>
              <p:nvPr/>
            </p:nvSpPr>
            <p:spPr>
              <a:xfrm>
                <a:off x="5210501" y="4890586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F718A54-9F2F-AF45-8B4F-505211D69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01" y="4890586"/>
                <a:ext cx="1043701" cy="430887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8E19E97A-85A3-3F4A-AB85-2AF5F1F1DE94}"/>
              </a:ext>
            </a:extLst>
          </p:cNvPr>
          <p:cNvSpPr txBox="1">
            <a:spLocks/>
          </p:cNvSpPr>
          <p:nvPr/>
        </p:nvSpPr>
        <p:spPr>
          <a:xfrm>
            <a:off x="7313164" y="1269234"/>
            <a:ext cx="4517130" cy="507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entire new set of weights for EACH time step.</a:t>
            </a:r>
          </a:p>
          <a:p>
            <a:r>
              <a:rPr lang="en-US" dirty="0"/>
              <a:t>Audio is sampled at 44,100 times per second</a:t>
            </a:r>
          </a:p>
          <a:p>
            <a:r>
              <a:rPr lang="en-US" dirty="0"/>
              <a:t>The number of past time steps you could consider is limited by the architecture.</a:t>
            </a:r>
          </a:p>
          <a:p>
            <a:r>
              <a:rPr lang="en-US" dirty="0"/>
              <a:t>The number of weights to learn quickly gets out of control.</a:t>
            </a:r>
          </a:p>
        </p:txBody>
      </p:sp>
    </p:spTree>
    <p:extLst>
      <p:ext uri="{BB962C8B-B14F-4D97-AF65-F5344CB8AC3E}">
        <p14:creationId xmlns:p14="http://schemas.microsoft.com/office/powerpoint/2010/main" val="573779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Long-Short Term Memories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Hochreiter</a:t>
            </a:r>
            <a:r>
              <a:rPr lang="en-US" dirty="0"/>
              <a:t>, Sepp, and Jürgen </a:t>
            </a:r>
            <a:r>
              <a:rPr lang="en-US" dirty="0" err="1"/>
              <a:t>Schmidhuber</a:t>
            </a:r>
            <a:r>
              <a:rPr lang="en-US" dirty="0"/>
              <a:t>. "Long short-term memory." </a:t>
            </a:r>
            <a:r>
              <a:rPr lang="en-US" i="1" dirty="0"/>
              <a:t>Neural computation</a:t>
            </a:r>
            <a:r>
              <a:rPr lang="en-US" dirty="0"/>
              <a:t> 9.8 (1997): 1735-1780.</a:t>
            </a:r>
          </a:p>
        </p:txBody>
      </p:sp>
    </p:spTree>
    <p:extLst>
      <p:ext uri="{BB962C8B-B14F-4D97-AF65-F5344CB8AC3E}">
        <p14:creationId xmlns:p14="http://schemas.microsoft.com/office/powerpoint/2010/main" val="2002208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6A4C-AC7E-C845-835D-4A3BDE54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problem. What can learn to do 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15B5C-1A60-1C4E-8D43-B8AE26CEE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X is a finite-length sequence composed of tokens, where each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The length of X is unknown.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Before beginning, the total = 0.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Iterate through X and do the following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to the total.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return the total and reset the total to 0.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15B5C-1A60-1C4E-8D43-B8AE26CEE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20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656F-4082-CF45-B300-ABAC0B72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26E27-68EE-1F4A-9F9C-F4EA28B54D15}"/>
              </a:ext>
            </a:extLst>
          </p:cNvPr>
          <p:cNvSpPr txBox="1"/>
          <p:nvPr/>
        </p:nvSpPr>
        <p:spPr>
          <a:xfrm>
            <a:off x="579784" y="3503126"/>
            <a:ext cx="6506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1,  3, -5, a, 5, -1, 8 , 2, 0, a, 9,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CE1EA4-333F-E24F-B479-D251E9DA3CC3}"/>
              </a:ext>
            </a:extLst>
          </p:cNvPr>
          <p:cNvSpPr/>
          <p:nvPr/>
        </p:nvSpPr>
        <p:spPr>
          <a:xfrm>
            <a:off x="579784" y="2121344"/>
            <a:ext cx="33457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 a, -1, a, 100, 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592DD-DB4A-2E4E-888E-A1261220F28A}"/>
              </a:ext>
            </a:extLst>
          </p:cNvPr>
          <p:cNvSpPr txBox="1"/>
          <p:nvPr/>
        </p:nvSpPr>
        <p:spPr>
          <a:xfrm>
            <a:off x="579784" y="4872578"/>
            <a:ext cx="9813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1,  3, a, -5, 0, 0, 0, 0, a, 5, -1, 7 ,2, 0, a, 9, -12,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855FEF-3EDA-7D44-8D07-5D068C7A1651}"/>
              </a:ext>
            </a:extLst>
          </p:cNvPr>
          <p:cNvSpPr/>
          <p:nvPr/>
        </p:nvSpPr>
        <p:spPr>
          <a:xfrm>
            <a:off x="4078177" y="2066644"/>
            <a:ext cx="11641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= 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5D85C-A0DD-C24C-A9B6-9C1A4F7FF78E}"/>
              </a:ext>
            </a:extLst>
          </p:cNvPr>
          <p:cNvSpPr/>
          <p:nvPr/>
        </p:nvSpPr>
        <p:spPr>
          <a:xfrm>
            <a:off x="7350965" y="3503126"/>
            <a:ext cx="10743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= 14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84B7E8-9CF1-AB42-A606-5D81449489F2}"/>
              </a:ext>
            </a:extLst>
          </p:cNvPr>
          <p:cNvSpPr/>
          <p:nvPr/>
        </p:nvSpPr>
        <p:spPr>
          <a:xfrm>
            <a:off x="10279467" y="4872578"/>
            <a:ext cx="8146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= 9</a:t>
            </a:r>
          </a:p>
        </p:txBody>
      </p:sp>
    </p:spTree>
    <p:extLst>
      <p:ext uri="{BB962C8B-B14F-4D97-AF65-F5344CB8AC3E}">
        <p14:creationId xmlns:p14="http://schemas.microsoft.com/office/powerpoint/2010/main" val="7023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Feed-forward: Fixed-length time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your network needs to connect information from outside the window, you lose.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3FF9F16-4EC9-0843-B5EB-2027F7B6C5AB}"/>
              </a:ext>
            </a:extLst>
          </p:cNvPr>
          <p:cNvGrpSpPr/>
          <p:nvPr/>
        </p:nvGrpSpPr>
        <p:grpSpPr>
          <a:xfrm>
            <a:off x="3053781" y="3306439"/>
            <a:ext cx="6518475" cy="3194674"/>
            <a:chOff x="72239" y="3276464"/>
            <a:chExt cx="6518475" cy="3194674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7A660AD-5428-034C-8D60-6E5C837DB720}"/>
                </a:ext>
              </a:extLst>
            </p:cNvPr>
            <p:cNvGrpSpPr/>
            <p:nvPr/>
          </p:nvGrpSpPr>
          <p:grpSpPr>
            <a:xfrm>
              <a:off x="72239" y="3768542"/>
              <a:ext cx="6518475" cy="2702596"/>
              <a:chOff x="-1974549" y="3890099"/>
              <a:chExt cx="6518475" cy="2595107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44C0B75-2194-9C4B-BA99-4A80A3545279}"/>
                  </a:ext>
                </a:extLst>
              </p:cNvPr>
              <p:cNvSpPr/>
              <p:nvPr/>
            </p:nvSpPr>
            <p:spPr>
              <a:xfrm>
                <a:off x="891733" y="3890099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FFCB47FC-43EF-EF48-8679-92B70C84A2B9}"/>
                  </a:ext>
                </a:extLst>
              </p:cNvPr>
              <p:cNvGrpSpPr/>
              <p:nvPr/>
            </p:nvGrpSpPr>
            <p:grpSpPr>
              <a:xfrm>
                <a:off x="-1974549" y="3947129"/>
                <a:ext cx="6518475" cy="2538077"/>
                <a:chOff x="-1974549" y="3947129"/>
                <a:chExt cx="6518475" cy="2538077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F92C9F1F-60C4-004B-A2C6-574B98323961}"/>
                    </a:ext>
                  </a:extLst>
                </p:cNvPr>
                <p:cNvSpPr/>
                <p:nvPr/>
              </p:nvSpPr>
              <p:spPr>
                <a:xfrm>
                  <a:off x="-1974549" y="4926662"/>
                  <a:ext cx="6270523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23A5B4D6-373C-2844-B5E3-E979D6E7FE2E}"/>
                    </a:ext>
                  </a:extLst>
                </p:cNvPr>
                <p:cNvCxnSpPr>
                  <a:cxnSpLocks/>
                  <a:stCxn id="230" idx="7"/>
                </p:cNvCxnSpPr>
                <p:nvPr/>
              </p:nvCxnSpPr>
              <p:spPr>
                <a:xfrm>
                  <a:off x="1263966" y="3947129"/>
                  <a:ext cx="3279960" cy="979533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531068-5EC9-0941-913B-E94BC72F2D4B}"/>
                    </a:ext>
                  </a:extLst>
                </p:cNvPr>
                <p:cNvCxnSpPr>
                  <a:cxnSpLocks/>
                  <a:endCxn id="230" idx="1"/>
                </p:cNvCxnSpPr>
                <p:nvPr/>
              </p:nvCxnSpPr>
              <p:spPr>
                <a:xfrm flipV="1">
                  <a:off x="-1881315" y="3947129"/>
                  <a:ext cx="2836913" cy="95810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DEFB8B7D-8FFD-8B48-9C61-5DAE7D2635FD}"/>
                </a:ext>
              </a:extLst>
            </p:cNvPr>
            <p:cNvCxnSpPr/>
            <p:nvPr/>
          </p:nvCxnSpPr>
          <p:spPr>
            <a:xfrm flipV="1">
              <a:off x="3156570" y="4237183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97916F75-44B6-B24D-8F3C-174EEF6AC78C}"/>
                </a:ext>
              </a:extLst>
            </p:cNvPr>
            <p:cNvCxnSpPr/>
            <p:nvPr/>
          </p:nvCxnSpPr>
          <p:spPr>
            <a:xfrm flipH="1" flipV="1">
              <a:off x="3149508" y="327646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DA7B1E5-1347-8C46-8A99-43FA584F4CFF}"/>
              </a:ext>
            </a:extLst>
          </p:cNvPr>
          <p:cNvSpPr txBox="1"/>
          <p:nvPr/>
        </p:nvSpPr>
        <p:spPr>
          <a:xfrm>
            <a:off x="1539895" y="5462291"/>
            <a:ext cx="9813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1,  3, a, -5, 0, 0, 0, 0, a, 5, -1, 7 ,2, 0, a, 9, -12, b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D7935AE-6BE6-274D-AC92-AA1F20F7782C}"/>
              </a:ext>
            </a:extLst>
          </p:cNvPr>
          <p:cNvSpPr/>
          <p:nvPr/>
        </p:nvSpPr>
        <p:spPr>
          <a:xfrm>
            <a:off x="4683267" y="5458315"/>
            <a:ext cx="33457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 a, -1, a, 100, b </a:t>
            </a:r>
          </a:p>
        </p:txBody>
      </p:sp>
    </p:spTree>
    <p:extLst>
      <p:ext uri="{BB962C8B-B14F-4D97-AF65-F5344CB8AC3E}">
        <p14:creationId xmlns:p14="http://schemas.microsoft.com/office/powerpoint/2010/main" val="54272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1"/>
      <p:bldP spid="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exponentially decaying influence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your network needs to connect information from a distant timestep, the influence of the earlier one tends to get lost</a:t>
            </a:r>
          </a:p>
          <a:p>
            <a:r>
              <a:rPr lang="en-US" dirty="0"/>
              <a:t>Why? Exponential decay.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B11C5DE-9F68-4341-8C13-1DD544E6DFBB}"/>
              </a:ext>
            </a:extLst>
          </p:cNvPr>
          <p:cNvGrpSpPr/>
          <p:nvPr/>
        </p:nvGrpSpPr>
        <p:grpSpPr>
          <a:xfrm>
            <a:off x="1575181" y="3472356"/>
            <a:ext cx="1259060" cy="3034905"/>
            <a:chOff x="5577839" y="3436234"/>
            <a:chExt cx="1259060" cy="3034905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40A9099-D832-1848-BFBA-92B89F155051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AE27D9B-E64B-3345-9B64-E5CCA7CEBB45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9EC8FC9-D609-0B41-AF03-8D17E51111DD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EB7A678-6E67-A446-ADB6-58EB52916531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D9CB989-61E9-BE4F-B480-70CA1CA3AA3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96C58F6-6D8B-D641-AF1C-50A3DFADAAE0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E09090B-8A56-8A41-83DA-CBBDDFBA2AD4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8726145-90C4-F14E-B3CF-72BE66E2C42A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3CA5153-41D2-AC43-A893-D0F1DFE494DB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240E54F-D330-4B46-88E8-805033D83983}"/>
              </a:ext>
            </a:extLst>
          </p:cNvPr>
          <p:cNvGrpSpPr/>
          <p:nvPr/>
        </p:nvGrpSpPr>
        <p:grpSpPr>
          <a:xfrm>
            <a:off x="2538467" y="3466209"/>
            <a:ext cx="1259060" cy="3034905"/>
            <a:chOff x="5577839" y="3436234"/>
            <a:chExt cx="1259060" cy="3034905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6A1E65C-680B-EE41-A4AB-01E2D0E2E1CF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FD67DE3-BC77-FD40-B1D2-7E2518AADD77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88FFB9C-7F5D-6A42-8926-9CBF60658B0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01C2359F-B346-FA48-B40C-A3EA53825715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2A66C8F-35EF-004B-B2B9-58AF9CA83857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D8F8281-B84C-2140-BA96-32FC2F1E1BB1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6510FEF-67BF-BD49-83A6-97E0D2E793AB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C4A2702-6B2F-E343-A133-99CD3EC99F0F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9455650B-9E8D-894F-8520-BF6A5DEBAC0D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577D975-9760-F24F-B313-5FBEA7CD89B4}"/>
              </a:ext>
            </a:extLst>
          </p:cNvPr>
          <p:cNvGrpSpPr/>
          <p:nvPr/>
        </p:nvGrpSpPr>
        <p:grpSpPr>
          <a:xfrm>
            <a:off x="3597019" y="3481428"/>
            <a:ext cx="1259060" cy="3034905"/>
            <a:chOff x="5577839" y="3436234"/>
            <a:chExt cx="1259060" cy="3034905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A92A726-E723-8744-B8F7-5D89E5964DF2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F788325A-572F-4B4B-9719-98A6A1536060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AEDD99D4-A885-3741-9A24-FD6A1F6F2FE3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66BBF36E-3D73-914F-AF74-9EA7C36F5C83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22E5B264-8F54-C74C-89C4-862656E656BC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6ED44D4-9B24-3B43-AB6F-766824A7FEDD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62838FA-0B69-9C47-8AC7-63EBBA50539A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E36A942-ADC1-C343-9F1E-97A78584CEB0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4C6C614-66A7-D34D-947A-D0DA6338DE85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5CD10DE-9F8F-7F4C-BD37-736F708094D0}"/>
              </a:ext>
            </a:extLst>
          </p:cNvPr>
          <p:cNvGrpSpPr/>
          <p:nvPr/>
        </p:nvGrpSpPr>
        <p:grpSpPr>
          <a:xfrm>
            <a:off x="4572856" y="3480775"/>
            <a:ext cx="1259060" cy="3034905"/>
            <a:chOff x="5577839" y="3436234"/>
            <a:chExt cx="1259060" cy="3034905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E722E45-49F7-D640-9E7B-0F72B4193193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23AD13B-3617-0B47-A2E5-FB8B7A876A3A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63543E4-77F1-8F45-8C3E-8E7FCBF1BBAD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2C76610-29A5-514F-9435-0F6BEFFCD817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E8A630F-349E-C24F-94B2-B56E2B219631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4918C589-105E-8240-8D2D-FF004A5DCFC5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EADC9C8D-99C2-214F-B6AB-4C1FF1393CCD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48F1EAFC-4FF3-004D-8501-988CA0AC5421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665B0A60-99B9-024A-893B-D53394610AAC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7E87175-BBC7-8748-904E-5E0C737B6DC1}"/>
              </a:ext>
            </a:extLst>
          </p:cNvPr>
          <p:cNvGrpSpPr/>
          <p:nvPr/>
        </p:nvGrpSpPr>
        <p:grpSpPr>
          <a:xfrm>
            <a:off x="5579861" y="3466862"/>
            <a:ext cx="1259060" cy="3034905"/>
            <a:chOff x="5577839" y="3436234"/>
            <a:chExt cx="1259060" cy="3034905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742958B-4B25-2445-A63A-1229E016B115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CB3C1B8-594D-B54E-9FA6-F96F202B6738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78C9FBD-CC04-3E40-AFE1-6FF8853F22BA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5E1B3020-130A-4E47-9A9B-0B477858350B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898A830-D2A4-CA4F-80DD-F050E76D758C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7FAED362-44FD-3C42-9FEF-B584E1B07728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36DC988E-F913-924B-9EC5-E8461F5FD8E0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8EE1C71C-0619-F24D-992A-FE38C68437F8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4B3EAF9-329B-7A49-8FD5-79E1F5E75708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BCBB57E-8D53-F847-B201-FA9095C2681D}"/>
              </a:ext>
            </a:extLst>
          </p:cNvPr>
          <p:cNvGrpSpPr/>
          <p:nvPr/>
        </p:nvGrpSpPr>
        <p:grpSpPr>
          <a:xfrm>
            <a:off x="6580701" y="3466209"/>
            <a:ext cx="1259060" cy="3034905"/>
            <a:chOff x="5577839" y="3436234"/>
            <a:chExt cx="1259060" cy="3034905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4BA4D226-2434-054F-9170-CB809A9C1E87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92A2365F-487C-A541-9E60-3EE9D249BF37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AD538A60-C954-E64E-8864-87BCAEEE8BF9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B9FEB73-B1C2-0946-B82B-5571264039AB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5FAF7920-4E37-EF42-B289-EA05357C3DEF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5715AE11-3A9F-E249-B9BB-1E4CDB15EB32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888FDA5F-3718-3E43-AF30-EF13DEF92996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C6B5A40-2585-1645-A1B1-F00839B266C9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8674AFB6-071E-9B4A-8589-F6DDB7776C69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2DD6985-444F-AC42-BF96-BE1344CA67A4}"/>
              </a:ext>
            </a:extLst>
          </p:cNvPr>
          <p:cNvGrpSpPr/>
          <p:nvPr/>
        </p:nvGrpSpPr>
        <p:grpSpPr>
          <a:xfrm>
            <a:off x="7571032" y="3466209"/>
            <a:ext cx="1259060" cy="3034905"/>
            <a:chOff x="5577839" y="3436234"/>
            <a:chExt cx="1259060" cy="3034905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B3CF080-91D0-D249-B19B-1A157E01378D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FCBB450-D8AB-C840-97D2-58B72664E73A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2D328F6B-6712-1F4C-A89B-0A1E40834DB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4FC5904-F960-2448-8658-4CF2420CB319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E5016837-13DB-E64E-A16D-9E614E634CF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B7E9361F-DD1F-1947-8334-1FD52D7FC5F1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B773E4FB-5E93-F546-AB64-CD42FD2D7FB1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E299FCC-A811-F349-AAF7-FD1A51E23BF6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87582752-C558-D24F-AD6F-B35B01539447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3FF9F16-4EC9-0843-B5EB-2027F7B6C5AB}"/>
              </a:ext>
            </a:extLst>
          </p:cNvPr>
          <p:cNvGrpSpPr/>
          <p:nvPr/>
        </p:nvGrpSpPr>
        <p:grpSpPr>
          <a:xfrm>
            <a:off x="8559381" y="3466209"/>
            <a:ext cx="1259060" cy="3034905"/>
            <a:chOff x="5577839" y="3436234"/>
            <a:chExt cx="1259060" cy="3034905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7A660AD-5428-034C-8D60-6E5C837DB720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44C0B75-2194-9C4B-BA99-4A80A3545279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FFCB47FC-43EF-EF48-8679-92B70C84A2B9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F92C9F1F-60C4-004B-A2C6-574B98323961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23A5B4D6-373C-2844-B5E3-E979D6E7FE2E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531068-5EC9-0941-913B-E94BC72F2D4B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B6B12ACA-0087-8C4A-A0BA-9F621897E861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DEFB8B7D-8FFD-8B48-9C61-5DAE7D2635FD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97916F75-44B6-B24D-8F3C-174EEF6AC78C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4A3F03F-34D8-714F-9E2E-E538995958AA}"/>
              </a:ext>
            </a:extLst>
          </p:cNvPr>
          <p:cNvSpPr txBox="1"/>
          <p:nvPr/>
        </p:nvSpPr>
        <p:spPr>
          <a:xfrm>
            <a:off x="1717242" y="5505380"/>
            <a:ext cx="7404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-5      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en-US" sz="4000" dirty="0"/>
              <a:t>    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en-US" sz="4000" dirty="0"/>
              <a:t>     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-1      </a:t>
            </a:r>
            <a:r>
              <a:rPr lang="en-US" sz="4000" dirty="0"/>
              <a:t>8     a       9     b</a:t>
            </a:r>
          </a:p>
        </p:txBody>
      </p:sp>
    </p:spTree>
    <p:extLst>
      <p:ext uri="{BB962C8B-B14F-4D97-AF65-F5344CB8AC3E}">
        <p14:creationId xmlns:p14="http://schemas.microsoft.com/office/powerpoint/2010/main" val="42264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0972800" cy="990600"/>
          </a:xfrm>
        </p:spPr>
        <p:txBody>
          <a:bodyPr/>
          <a:lstStyle/>
          <a:p>
            <a:r>
              <a:rPr lang="en-US" dirty="0"/>
              <a:t>Long Short Term Memory Units (LSTMs)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598" y="1303079"/>
            <a:ext cx="11291455" cy="4983163"/>
          </a:xfrm>
        </p:spPr>
        <p:txBody>
          <a:bodyPr/>
          <a:lstStyle/>
          <a:p>
            <a:r>
              <a:rPr lang="en-US" dirty="0"/>
              <a:t>Added a way of storing data over many time steps without decay</a:t>
            </a:r>
          </a:p>
          <a:p>
            <a:r>
              <a:rPr lang="en-US" dirty="0"/>
              <a:t>Let networks to handle problems with long term dependencies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D9B97-2687-F34E-8FD9-101E9FD3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61" y="2558618"/>
            <a:ext cx="7927878" cy="356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4DFDD6-D5CB-994F-A6AE-4B0BD197CF64}"/>
              </a:ext>
            </a:extLst>
          </p:cNvPr>
          <p:cNvSpPr txBox="1"/>
          <p:nvPr/>
        </p:nvSpPr>
        <p:spPr>
          <a:xfrm>
            <a:off x="1353099" y="6479967"/>
            <a:ext cx="9485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from: </a:t>
            </a:r>
            <a:r>
              <a:rPr lang="en-US" sz="1400" dirty="0" err="1"/>
              <a:t>Hochreiter</a:t>
            </a:r>
            <a:r>
              <a:rPr lang="en-US" sz="1400" dirty="0"/>
              <a:t>, Sepp, and Jürgen </a:t>
            </a:r>
            <a:r>
              <a:rPr lang="en-US" sz="1400" dirty="0" err="1"/>
              <a:t>Schmidhuber</a:t>
            </a:r>
            <a:r>
              <a:rPr lang="en-US" sz="1400" dirty="0"/>
              <a:t>. "Long short-term memory." </a:t>
            </a:r>
            <a:r>
              <a:rPr lang="en-US" sz="1400" i="1" dirty="0"/>
              <a:t>Neural computation</a:t>
            </a:r>
            <a:r>
              <a:rPr lang="en-US" sz="1400" dirty="0"/>
              <a:t> 9.8 (1997): 1735-1780.</a:t>
            </a:r>
          </a:p>
        </p:txBody>
      </p:sp>
    </p:spTree>
    <p:extLst>
      <p:ext uri="{BB962C8B-B14F-4D97-AF65-F5344CB8AC3E}">
        <p14:creationId xmlns:p14="http://schemas.microsoft.com/office/powerpoint/2010/main" val="1760602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0972800" cy="990600"/>
          </a:xfrm>
        </p:spPr>
        <p:txBody>
          <a:bodyPr/>
          <a:lstStyle/>
          <a:p>
            <a:r>
              <a:rPr lang="en-US" dirty="0"/>
              <a:t>LSTM training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598" y="1223039"/>
            <a:ext cx="11291455" cy="4983163"/>
          </a:xfrm>
        </p:spPr>
        <p:txBody>
          <a:bodyPr/>
          <a:lstStyle/>
          <a:p>
            <a:r>
              <a:rPr lang="en-US" dirty="0"/>
              <a:t>Error is propagated indefinitely through its memory cell, the constant error carousel (CEC)</a:t>
            </a:r>
          </a:p>
          <a:p>
            <a:r>
              <a:rPr lang="en-US" dirty="0"/>
              <a:t>Error flow back through the unit is truncated at the incoming weights.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D9B97-2687-F34E-8FD9-101E9FD3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6" y="2750127"/>
            <a:ext cx="7927878" cy="3567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4DFDD6-D5CB-994F-A6AE-4B0BD197CF64}"/>
              </a:ext>
            </a:extLst>
          </p:cNvPr>
          <p:cNvSpPr txBox="1"/>
          <p:nvPr/>
        </p:nvSpPr>
        <p:spPr>
          <a:xfrm>
            <a:off x="848909" y="6565612"/>
            <a:ext cx="10812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from: </a:t>
            </a:r>
            <a:r>
              <a:rPr lang="en-US" sz="1600" dirty="0" err="1"/>
              <a:t>Hochreiter</a:t>
            </a:r>
            <a:r>
              <a:rPr lang="en-US" sz="1600" dirty="0"/>
              <a:t>, Sepp, and Jürgen </a:t>
            </a:r>
            <a:r>
              <a:rPr lang="en-US" sz="1600" dirty="0" err="1"/>
              <a:t>Schmidhuber</a:t>
            </a:r>
            <a:r>
              <a:rPr lang="en-US" sz="1600" dirty="0"/>
              <a:t>. "Long short-term memory." </a:t>
            </a:r>
            <a:r>
              <a:rPr lang="en-US" sz="1600" i="1" dirty="0"/>
              <a:t>Neural computation</a:t>
            </a:r>
            <a:r>
              <a:rPr lang="en-US" sz="1600" dirty="0"/>
              <a:t> 9.8 (1997): 1735-1780.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206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1691-FEE8-164F-8AD1-42314CE5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easy-to-follow-visual of a modern LSTM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84E22B8-6032-3948-9088-E3AF8E331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6" r="48888" b="31584"/>
          <a:stretch/>
        </p:blipFill>
        <p:spPr>
          <a:xfrm>
            <a:off x="2292583" y="988783"/>
            <a:ext cx="7938655" cy="5869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74AB4-ACA8-BD4B-8A32-32966366A93C}"/>
              </a:ext>
            </a:extLst>
          </p:cNvPr>
          <p:cNvSpPr txBox="1"/>
          <p:nvPr/>
        </p:nvSpPr>
        <p:spPr>
          <a:xfrm>
            <a:off x="508000" y="6550223"/>
            <a:ext cx="10694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Amazing gifs from Michael Phi’s  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4B61A-62F2-8F40-9ECA-6FBB2D56FF48}"/>
              </a:ext>
            </a:extLst>
          </p:cNvPr>
          <p:cNvSpPr txBox="1"/>
          <p:nvPr/>
        </p:nvSpPr>
        <p:spPr>
          <a:xfrm>
            <a:off x="1043021" y="2585551"/>
            <a:ext cx="1658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state from </a:t>
            </a:r>
          </a:p>
          <a:p>
            <a:r>
              <a:rPr lang="en-US" dirty="0"/>
              <a:t>prev. time 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E95BAA-72A1-6549-B0FD-F012E19DD88E}"/>
              </a:ext>
            </a:extLst>
          </p:cNvPr>
          <p:cNvSpPr txBox="1"/>
          <p:nvPr/>
        </p:nvSpPr>
        <p:spPr>
          <a:xfrm>
            <a:off x="755730" y="4317241"/>
            <a:ext cx="2232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state input </a:t>
            </a:r>
          </a:p>
          <a:p>
            <a:r>
              <a:rPr lang="en-US" dirty="0"/>
              <a:t>from other LSTM cells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AF4EF3-DC1A-0B42-8612-E6CDC1F147D9}"/>
              </a:ext>
            </a:extLst>
          </p:cNvPr>
          <p:cNvSpPr txBox="1"/>
          <p:nvPr/>
        </p:nvSpPr>
        <p:spPr>
          <a:xfrm>
            <a:off x="2988521" y="5725765"/>
            <a:ext cx="1046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</a:t>
            </a:r>
          </a:p>
          <a:p>
            <a:r>
              <a:rPr lang="en-US" dirty="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654F2-F313-6047-998E-79211385DD85}"/>
              </a:ext>
            </a:extLst>
          </p:cNvPr>
          <p:cNvSpPr txBox="1"/>
          <p:nvPr/>
        </p:nvSpPr>
        <p:spPr>
          <a:xfrm>
            <a:off x="9043092" y="445574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779BD-2165-2549-B0BB-2E31D7C72DE5}"/>
              </a:ext>
            </a:extLst>
          </p:cNvPr>
          <p:cNvSpPr txBox="1"/>
          <p:nvPr/>
        </p:nvSpPr>
        <p:spPr>
          <a:xfrm>
            <a:off x="9402132" y="2577251"/>
            <a:ext cx="165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state at this timestep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7F468D-26AE-E142-B1B6-63786974E54D}"/>
              </a:ext>
            </a:extLst>
          </p:cNvPr>
          <p:cNvSpPr/>
          <p:nvPr/>
        </p:nvSpPr>
        <p:spPr>
          <a:xfrm>
            <a:off x="576039" y="933995"/>
            <a:ext cx="27694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Forget gates introduced in: Gers, F.A. et al (1999). "Learning to forget: Continual prediction with LSTM". </a:t>
            </a:r>
            <a:r>
              <a:rPr lang="en-US" sz="1200" i="1" dirty="0">
                <a:solidFill>
                  <a:srgbClr val="202122"/>
                </a:solidFill>
                <a:latin typeface="Arial" panose="020B0604020202020204" pitchFamily="34" charset="0"/>
              </a:rPr>
              <a:t>9th International Conference on Artificial Neural Networks: </a:t>
            </a:r>
            <a:r>
              <a:rPr 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1999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5995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D436-B698-5D4F-AC96-FCD62AF0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12911-EB81-B04A-B68A-88BF33A298E4}"/>
              </a:ext>
            </a:extLst>
          </p:cNvPr>
          <p:cNvSpPr txBox="1"/>
          <p:nvPr/>
        </p:nvSpPr>
        <p:spPr>
          <a:xfrm>
            <a:off x="508000" y="6487180"/>
            <a:ext cx="10694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Amazing gifs from Michael Phi’s  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1E2FD5E-0F84-9445-8C1C-64DEBC1CC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4"/>
          <a:stretch/>
        </p:blipFill>
        <p:spPr>
          <a:xfrm>
            <a:off x="1705660" y="748146"/>
            <a:ext cx="9978340" cy="55866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FCD02F-CF8A-274F-B1E8-58BB8B6440AC}"/>
              </a:ext>
            </a:extLst>
          </p:cNvPr>
          <p:cNvSpPr txBox="1"/>
          <p:nvPr/>
        </p:nvSpPr>
        <p:spPr>
          <a:xfrm>
            <a:off x="143824" y="4120737"/>
            <a:ext cx="1615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state passed in from other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F14D4-33D0-9F4E-BECD-C45BDDC82C76}"/>
              </a:ext>
            </a:extLst>
          </p:cNvPr>
          <p:cNvSpPr txBox="1"/>
          <p:nvPr/>
        </p:nvSpPr>
        <p:spPr>
          <a:xfrm>
            <a:off x="1286922" y="5740522"/>
            <a:ext cx="207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input vector</a:t>
            </a:r>
          </a:p>
        </p:txBody>
      </p:sp>
    </p:spTree>
    <p:extLst>
      <p:ext uri="{BB962C8B-B14F-4D97-AF65-F5344CB8AC3E}">
        <p14:creationId xmlns:p14="http://schemas.microsoft.com/office/powerpoint/2010/main" val="1186555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D436-B698-5D4F-AC96-FCD62AF0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Gate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8DEE4FF2-AB0D-974C-9484-447573A4B224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915099" y="872228"/>
            <a:ext cx="10768902" cy="510105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E47AC3-E291-F74E-A302-825D4372A2A1}"/>
              </a:ext>
            </a:extLst>
          </p:cNvPr>
          <p:cNvSpPr txBox="1"/>
          <p:nvPr/>
        </p:nvSpPr>
        <p:spPr>
          <a:xfrm>
            <a:off x="508000" y="6487180"/>
            <a:ext cx="10694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Amazing gifs from Michael Phi’s  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138001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an idea from CNNs and HMMs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435332" y="2404665"/>
            <a:ext cx="4976184" cy="4053963"/>
            <a:chOff x="5577839" y="3890921"/>
            <a:chExt cx="2965350" cy="2581721"/>
          </a:xfrm>
        </p:grpSpPr>
        <p:grpSp>
          <p:nvGrpSpPr>
            <p:cNvPr id="73" name="Group 72"/>
            <p:cNvGrpSpPr/>
            <p:nvPr/>
          </p:nvGrpSpPr>
          <p:grpSpPr>
            <a:xfrm>
              <a:off x="5577839" y="3890922"/>
              <a:ext cx="1259060" cy="2580217"/>
              <a:chOff x="5577839" y="3890922"/>
              <a:chExt cx="1259060" cy="2580217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5577839" y="3890922"/>
                <a:ext cx="984739" cy="2580217"/>
                <a:chOff x="4227341" y="3904989"/>
                <a:chExt cx="984739" cy="2580217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4227341" y="3904989"/>
                  <a:ext cx="984739" cy="2580217"/>
                  <a:chOff x="3531051" y="4007611"/>
                  <a:chExt cx="984739" cy="2477595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/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3" name="TextBox 52"/>
                <p:cNvSpPr txBox="1"/>
                <p:nvPr/>
              </p:nvSpPr>
              <p:spPr>
                <a:xfrm>
                  <a:off x="4526764" y="3945893"/>
                  <a:ext cx="471924" cy="2548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2000" dirty="0"/>
                </a:p>
              </p:txBody>
            </p:sp>
          </p:grpSp>
          <p:cxnSp>
            <p:nvCxnSpPr>
              <p:cNvPr id="60" name="Straight Arrow Connector 59"/>
              <p:cNvCxnSpPr>
                <a:cxnSpLocks/>
                <a:stCxn id="54" idx="6"/>
                <a:endCxn id="11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cxnSpLocks/>
                <a:stCxn id="56" idx="0"/>
                <a:endCxn id="54" idx="4"/>
              </p:cNvCxnSpPr>
              <p:nvPr/>
            </p:nvCxnSpPr>
            <p:spPr>
              <a:xfrm flipV="1">
                <a:off x="6070209" y="4296473"/>
                <a:ext cx="1" cy="55156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6562578" y="3890921"/>
              <a:ext cx="1259060" cy="2580217"/>
              <a:chOff x="5577839" y="3890922"/>
              <a:chExt cx="1259060" cy="258021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5577839" y="3890922"/>
                <a:ext cx="984739" cy="2580217"/>
                <a:chOff x="4227341" y="3904989"/>
                <a:chExt cx="984739" cy="2580217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4227341" y="3904989"/>
                  <a:ext cx="984739" cy="2580217"/>
                  <a:chOff x="3531051" y="4007611"/>
                  <a:chExt cx="984739" cy="2477595"/>
                </a:xfrm>
              </p:grpSpPr>
              <p:sp>
                <p:nvSpPr>
                  <p:cNvPr id="81" name="Oval 80"/>
                  <p:cNvSpPr/>
                  <p:nvPr/>
                </p:nvSpPr>
                <p:spPr>
                  <a:xfrm>
                    <a:off x="3805372" y="4007611"/>
                    <a:ext cx="436098" cy="389421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0" name="TextBox 79"/>
                <p:cNvSpPr txBox="1"/>
                <p:nvPr/>
              </p:nvSpPr>
              <p:spPr>
                <a:xfrm>
                  <a:off x="4677468" y="3950036"/>
                  <a:ext cx="110082" cy="333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2800" dirty="0"/>
                </a:p>
              </p:txBody>
            </p:sp>
          </p:grpSp>
          <p:cxnSp>
            <p:nvCxnSpPr>
              <p:cNvPr id="76" name="Straight Arrow Connector 75"/>
              <p:cNvCxnSpPr>
                <a:cxnSpLocks/>
                <a:endCxn id="83" idx="2"/>
              </p:cNvCxnSpPr>
              <p:nvPr/>
            </p:nvCxnSpPr>
            <p:spPr>
              <a:xfrm flipV="1">
                <a:off x="6288258" y="4089556"/>
                <a:ext cx="548641" cy="4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7558450" y="3899796"/>
              <a:ext cx="984739" cy="2572846"/>
              <a:chOff x="5577839" y="3890922"/>
              <a:chExt cx="984739" cy="2572846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5577839" y="3890922"/>
                <a:ext cx="984739" cy="2572846"/>
                <a:chOff x="3531051" y="4007611"/>
                <a:chExt cx="984739" cy="2470517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3805372" y="4007611"/>
                  <a:ext cx="436098" cy="3894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531051" y="4919584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9" name="Straight Arrow Connector 88"/>
              <p:cNvCxnSpPr/>
              <p:nvPr/>
            </p:nvCxnSpPr>
            <p:spPr>
              <a:xfrm flipV="1">
                <a:off x="6070209" y="4326975"/>
                <a:ext cx="1487" cy="52106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9B8F9-9498-FE41-BC8F-7F9D2EAC2DFA}"/>
                  </a:ext>
                </a:extLst>
              </p:cNvPr>
              <p:cNvSpPr txBox="1"/>
              <p:nvPr/>
            </p:nvSpPr>
            <p:spPr>
              <a:xfrm>
                <a:off x="2085434" y="3385604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49B8F9-9498-FE41-BC8F-7F9D2EAC2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434" y="3385604"/>
                <a:ext cx="1043701" cy="430887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83EE34-B12C-E044-80CA-7D69B50693F6}"/>
                  </a:ext>
                </a:extLst>
              </p:cNvPr>
              <p:cNvSpPr txBox="1"/>
              <p:nvPr/>
            </p:nvSpPr>
            <p:spPr>
              <a:xfrm>
                <a:off x="1895671" y="4834499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83EE34-B12C-E044-80CA-7D69B5069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671" y="4834499"/>
                <a:ext cx="1043701" cy="430887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416CAE6-9F66-C74E-B325-B887D8D9E8CC}"/>
                  </a:ext>
                </a:extLst>
              </p:cNvPr>
              <p:cNvSpPr txBox="1"/>
              <p:nvPr/>
            </p:nvSpPr>
            <p:spPr>
              <a:xfrm>
                <a:off x="3553242" y="4834499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416CAE6-9F66-C74E-B325-B887D8D9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242" y="4834499"/>
                <a:ext cx="1043701" cy="430887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F718A54-9F2F-AF45-8B4F-505211D694E0}"/>
                  </a:ext>
                </a:extLst>
              </p:cNvPr>
              <p:cNvSpPr txBox="1"/>
              <p:nvPr/>
            </p:nvSpPr>
            <p:spPr>
              <a:xfrm>
                <a:off x="5210501" y="4890586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F718A54-9F2F-AF45-8B4F-505211D69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01" y="4890586"/>
                <a:ext cx="1043701" cy="430887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8E19E97A-85A3-3F4A-AB85-2AF5F1F1DE94}"/>
              </a:ext>
            </a:extLst>
          </p:cNvPr>
          <p:cNvSpPr txBox="1">
            <a:spLocks/>
          </p:cNvSpPr>
          <p:nvPr/>
        </p:nvSpPr>
        <p:spPr>
          <a:xfrm>
            <a:off x="7313164" y="1269234"/>
            <a:ext cx="4517130" cy="507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Markov property: The state of the world can be captured by knowing current state + immediately previous state</a:t>
            </a:r>
          </a:p>
          <a:p>
            <a:r>
              <a:rPr lang="en-US" dirty="0"/>
              <a:t>Markov models use recurrent connections</a:t>
            </a:r>
          </a:p>
          <a:p>
            <a:r>
              <a:rPr lang="en-US" dirty="0"/>
              <a:t>CNNs use the same set of shared weights on different parts of the input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336660F-EE75-C740-8981-D287FBAD1497}"/>
              </a:ext>
            </a:extLst>
          </p:cNvPr>
          <p:cNvCxnSpPr>
            <a:cxnSpLocks/>
          </p:cNvCxnSpPr>
          <p:nvPr/>
        </p:nvCxnSpPr>
        <p:spPr>
          <a:xfrm flipV="1">
            <a:off x="2250210" y="1687437"/>
            <a:ext cx="11370" cy="717228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9042D91-6194-BB4E-8691-89935BC07F0A}"/>
              </a:ext>
            </a:extLst>
          </p:cNvPr>
          <p:cNvCxnSpPr>
            <a:cxnSpLocks/>
          </p:cNvCxnSpPr>
          <p:nvPr/>
        </p:nvCxnSpPr>
        <p:spPr>
          <a:xfrm flipV="1">
            <a:off x="3924189" y="1687437"/>
            <a:ext cx="11370" cy="717228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3898B02-4B2C-6845-B517-DD3250CE2663}"/>
              </a:ext>
            </a:extLst>
          </p:cNvPr>
          <p:cNvCxnSpPr>
            <a:cxnSpLocks/>
          </p:cNvCxnSpPr>
          <p:nvPr/>
        </p:nvCxnSpPr>
        <p:spPr>
          <a:xfrm flipV="1">
            <a:off x="5600090" y="1701372"/>
            <a:ext cx="11370" cy="717228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07C1E4-F702-AA4B-8912-EEE7F99E1C18}"/>
              </a:ext>
            </a:extLst>
          </p:cNvPr>
          <p:cNvSpPr txBox="1"/>
          <p:nvPr/>
        </p:nvSpPr>
        <p:spPr>
          <a:xfrm>
            <a:off x="542860" y="3106655"/>
            <a:ext cx="911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</a:t>
            </a:r>
          </a:p>
          <a:p>
            <a:r>
              <a:rPr lang="en-US" dirty="0"/>
              <a:t>weights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806E5AF-E086-3A4D-AF71-F332895F0CF6}"/>
              </a:ext>
            </a:extLst>
          </p:cNvPr>
          <p:cNvSpPr txBox="1"/>
          <p:nvPr/>
        </p:nvSpPr>
        <p:spPr>
          <a:xfrm>
            <a:off x="302092" y="4726776"/>
            <a:ext cx="946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Distinct </a:t>
            </a:r>
          </a:p>
          <a:p>
            <a:r>
              <a:rPr lang="en-US" dirty="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E664F8C-0FD5-3A40-BBC8-DE49583C8FAE}"/>
                  </a:ext>
                </a:extLst>
              </p:cNvPr>
              <p:cNvSpPr txBox="1"/>
              <p:nvPr/>
            </p:nvSpPr>
            <p:spPr>
              <a:xfrm>
                <a:off x="3762529" y="3374816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E664F8C-0FD5-3A40-BBC8-DE49583C8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529" y="3374816"/>
                <a:ext cx="1043701" cy="430887"/>
              </a:xfrm>
              <a:prstGeom prst="rect">
                <a:avLst/>
              </a:prstGeom>
              <a:blipFill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2611F66-9D4D-3949-A943-7B58FE0016C9}"/>
                  </a:ext>
                </a:extLst>
              </p:cNvPr>
              <p:cNvSpPr txBox="1"/>
              <p:nvPr/>
            </p:nvSpPr>
            <p:spPr>
              <a:xfrm>
                <a:off x="5367814" y="3374815"/>
                <a:ext cx="10437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2611F66-9D4D-3949-A943-7B58FE00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14" y="3374815"/>
                <a:ext cx="1043701" cy="430887"/>
              </a:xfrm>
              <a:prstGeom prst="rect">
                <a:avLst/>
              </a:prstGeom>
              <a:blipFill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199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0FCC-EEE1-3C47-8B9D-C90450B4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State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9713D824-5310-4A46-A18A-061A261B5A29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508000" y="758325"/>
            <a:ext cx="10595264" cy="557645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319203-E0C3-EC4F-971B-393998679458}"/>
              </a:ext>
            </a:extLst>
          </p:cNvPr>
          <p:cNvSpPr txBox="1"/>
          <p:nvPr/>
        </p:nvSpPr>
        <p:spPr>
          <a:xfrm>
            <a:off x="508000" y="6487180"/>
            <a:ext cx="10694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Amazing gifs from Michael Phi’s  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5560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CFF2-77BE-5445-9C4E-1B7A45B6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Gate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63E388A-C717-244F-A86E-BDE4D5B92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91" y="784003"/>
            <a:ext cx="10644909" cy="5042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520AD4-3FE3-D149-993D-431600BC204E}"/>
              </a:ext>
            </a:extLst>
          </p:cNvPr>
          <p:cNvSpPr txBox="1"/>
          <p:nvPr/>
        </p:nvSpPr>
        <p:spPr>
          <a:xfrm>
            <a:off x="508000" y="6487180"/>
            <a:ext cx="10694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Amazing gifs from Michael Phi’s  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2246509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D2A9-4277-0C46-A902-79CEB1B4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of the modern LSTM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DBE91C5-7A0F-E843-AADD-3AA96820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830" y="1333500"/>
            <a:ext cx="6969138" cy="5009322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CC7BBCF2-6A1C-2C42-8A26-350A4EB71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98"/>
          <a:stretch/>
        </p:blipFill>
        <p:spPr>
          <a:xfrm>
            <a:off x="6465423" y="1446094"/>
            <a:ext cx="5630911" cy="427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C350D2-0F3B-8745-8478-7AD5F6C8906D}"/>
              </a:ext>
            </a:extLst>
          </p:cNvPr>
          <p:cNvSpPr txBox="1"/>
          <p:nvPr/>
        </p:nvSpPr>
        <p:spPr>
          <a:xfrm>
            <a:off x="316230" y="6184243"/>
            <a:ext cx="10975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adapted from Graves, Alex. "Generating sequences with recurrent neural networks."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arXiv:1308.0850</a:t>
            </a:r>
            <a:r>
              <a:rPr lang="en-US" sz="1600" dirty="0"/>
              <a:t> (2013).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4D1C0F-C9D1-A848-8EA8-F539F9974748}"/>
              </a:ext>
            </a:extLst>
          </p:cNvPr>
          <p:cNvSpPr/>
          <p:nvPr/>
        </p:nvSpPr>
        <p:spPr>
          <a:xfrm>
            <a:off x="316230" y="6501400"/>
            <a:ext cx="117538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Forget gates introduced in: Gers, F.A. et al (1999). "Learning to forget: Continual prediction with LSTM". </a:t>
            </a:r>
            <a:r>
              <a:rPr lang="en-US" sz="1200" i="1" dirty="0">
                <a:solidFill>
                  <a:srgbClr val="202122"/>
                </a:solidFill>
                <a:latin typeface="Arial" panose="020B0604020202020204" pitchFamily="34" charset="0"/>
              </a:rPr>
              <a:t>9th International Conference on Artificial Neural Networks: </a:t>
            </a:r>
            <a:r>
              <a:rPr 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1999</a:t>
            </a:r>
            <a:endParaRPr lang="en-US" sz="1200" dirty="0"/>
          </a:p>
        </p:txBody>
      </p:sp>
      <p:pic>
        <p:nvPicPr>
          <p:cNvPr id="21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255090D2-DF1D-FC4A-A209-B76B3E748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5" t="21189" r="725" b="58909"/>
          <a:stretch/>
        </p:blipFill>
        <p:spPr>
          <a:xfrm>
            <a:off x="6424609" y="1901586"/>
            <a:ext cx="5630911" cy="427825"/>
          </a:xfrm>
          <a:prstGeom prst="rect">
            <a:avLst/>
          </a:prstGeom>
        </p:spPr>
      </p:pic>
      <p:pic>
        <p:nvPicPr>
          <p:cNvPr id="22" name="Picture 21" descr="Text, letter&#10;&#10;Description automatically generated">
            <a:extLst>
              <a:ext uri="{FF2B5EF4-FFF2-40B4-BE49-F238E27FC236}">
                <a16:creationId xmlns:a16="http://schemas.microsoft.com/office/drawing/2014/main" id="{9A677E66-8AEE-6C48-8042-AF63F8D26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5" t="39114" r="725" b="39572"/>
          <a:stretch/>
        </p:blipFill>
        <p:spPr>
          <a:xfrm>
            <a:off x="6413237" y="2302830"/>
            <a:ext cx="5630911" cy="458187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13E4D0E4-3E3C-144B-AE56-DBB2C802A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5" t="59688" r="725" b="21647"/>
          <a:stretch/>
        </p:blipFill>
        <p:spPr>
          <a:xfrm>
            <a:off x="6415509" y="2733723"/>
            <a:ext cx="5630911" cy="401244"/>
          </a:xfrm>
          <a:prstGeom prst="rect">
            <a:avLst/>
          </a:prstGeom>
        </p:spPr>
      </p:pic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8D60D685-3906-D640-BD2C-182E79A9B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5" t="78641" r="725" b="1040"/>
          <a:stretch/>
        </p:blipFill>
        <p:spPr>
          <a:xfrm>
            <a:off x="6417781" y="3143417"/>
            <a:ext cx="5630911" cy="4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D2A9-4277-0C46-A902-79CEB1B4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weights for a single LSTM unit?</a:t>
            </a:r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CC7BBCF2-6A1C-2C42-8A26-350A4EB7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54" y="1614891"/>
            <a:ext cx="10477139" cy="399965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926201E-6CB5-854D-886B-FF2D03943E64}"/>
              </a:ext>
            </a:extLst>
          </p:cNvPr>
          <p:cNvGrpSpPr/>
          <p:nvPr/>
        </p:nvGrpSpPr>
        <p:grpSpPr>
          <a:xfrm>
            <a:off x="3314285" y="1587952"/>
            <a:ext cx="4284511" cy="3184637"/>
            <a:chOff x="2806285" y="1560656"/>
            <a:chExt cx="4284511" cy="318463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6AC27D-7D0B-3246-B642-24151378A43F}"/>
                </a:ext>
              </a:extLst>
            </p:cNvPr>
            <p:cNvSpPr/>
            <p:nvPr/>
          </p:nvSpPr>
          <p:spPr>
            <a:xfrm>
              <a:off x="2806285" y="1560656"/>
              <a:ext cx="972191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389052-CD73-CA42-91E7-E562DBE6CB83}"/>
                </a:ext>
              </a:extLst>
            </p:cNvPr>
            <p:cNvSpPr/>
            <p:nvPr/>
          </p:nvSpPr>
          <p:spPr>
            <a:xfrm>
              <a:off x="2806864" y="2418375"/>
              <a:ext cx="1096396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E6BDCB-CB31-C448-A0C8-7EA620A4884E}"/>
                </a:ext>
              </a:extLst>
            </p:cNvPr>
            <p:cNvSpPr/>
            <p:nvPr/>
          </p:nvSpPr>
          <p:spPr>
            <a:xfrm>
              <a:off x="5994400" y="3171065"/>
              <a:ext cx="1096396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E960766-936C-1942-ABD7-237FA58B89A8}"/>
                </a:ext>
              </a:extLst>
            </p:cNvPr>
            <p:cNvSpPr/>
            <p:nvPr/>
          </p:nvSpPr>
          <p:spPr>
            <a:xfrm>
              <a:off x="2833581" y="3958179"/>
              <a:ext cx="972191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C15E47-35CB-9348-97C1-C4A952CFDA74}"/>
              </a:ext>
            </a:extLst>
          </p:cNvPr>
          <p:cNvGrpSpPr/>
          <p:nvPr/>
        </p:nvGrpSpPr>
        <p:grpSpPr>
          <a:xfrm>
            <a:off x="5372916" y="1614891"/>
            <a:ext cx="4317020" cy="3157698"/>
            <a:chOff x="4864916" y="1587595"/>
            <a:chExt cx="4317020" cy="315769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EBFC81A-213A-D84A-9EED-3C385AE7530B}"/>
                </a:ext>
              </a:extLst>
            </p:cNvPr>
            <p:cNvSpPr/>
            <p:nvPr/>
          </p:nvSpPr>
          <p:spPr>
            <a:xfrm>
              <a:off x="4864916" y="1587595"/>
              <a:ext cx="972191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A0E7C2A-E782-7E4B-8014-069545AC5F89}"/>
                </a:ext>
              </a:extLst>
            </p:cNvPr>
            <p:cNvSpPr/>
            <p:nvPr/>
          </p:nvSpPr>
          <p:spPr>
            <a:xfrm>
              <a:off x="4999604" y="2406750"/>
              <a:ext cx="1096396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1FAE93D-3189-774C-98DF-F399C7F5F5B3}"/>
                </a:ext>
              </a:extLst>
            </p:cNvPr>
            <p:cNvSpPr/>
            <p:nvPr/>
          </p:nvSpPr>
          <p:spPr>
            <a:xfrm>
              <a:off x="8085540" y="3193864"/>
              <a:ext cx="1096396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70BD69-58B5-D14D-83D3-1A6E48BAF4AA}"/>
                </a:ext>
              </a:extLst>
            </p:cNvPr>
            <p:cNvSpPr/>
            <p:nvPr/>
          </p:nvSpPr>
          <p:spPr>
            <a:xfrm>
              <a:off x="4973464" y="3958179"/>
              <a:ext cx="972191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1792E56-979C-2746-AFF0-07CD5C444341}"/>
              </a:ext>
            </a:extLst>
          </p:cNvPr>
          <p:cNvGrpSpPr/>
          <p:nvPr/>
        </p:nvGrpSpPr>
        <p:grpSpPr>
          <a:xfrm>
            <a:off x="7918130" y="1637899"/>
            <a:ext cx="1267571" cy="3180497"/>
            <a:chOff x="7410130" y="1610603"/>
            <a:chExt cx="1267571" cy="318049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0C7397B-ED80-F64E-88FD-086D73E41DD3}"/>
                </a:ext>
              </a:extLst>
            </p:cNvPr>
            <p:cNvSpPr/>
            <p:nvPr/>
          </p:nvSpPr>
          <p:spPr>
            <a:xfrm>
              <a:off x="7410130" y="1610603"/>
              <a:ext cx="972191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A9A057B-6746-DB47-8B23-6D37B584AC13}"/>
                </a:ext>
              </a:extLst>
            </p:cNvPr>
            <p:cNvSpPr/>
            <p:nvPr/>
          </p:nvSpPr>
          <p:spPr>
            <a:xfrm>
              <a:off x="7581305" y="2406750"/>
              <a:ext cx="1096396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5C08FAA-C515-9E45-B6FF-0BFD2164384C}"/>
                </a:ext>
              </a:extLst>
            </p:cNvPr>
            <p:cNvSpPr/>
            <p:nvPr/>
          </p:nvSpPr>
          <p:spPr>
            <a:xfrm>
              <a:off x="7581305" y="4003986"/>
              <a:ext cx="972191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2A1FDA-524C-F748-ACDE-B207A1400EA2}"/>
              </a:ext>
            </a:extLst>
          </p:cNvPr>
          <p:cNvGrpSpPr/>
          <p:nvPr/>
        </p:nvGrpSpPr>
        <p:grpSpPr>
          <a:xfrm>
            <a:off x="9952318" y="1624725"/>
            <a:ext cx="1963539" cy="3177958"/>
            <a:chOff x="9444318" y="1597429"/>
            <a:chExt cx="1963539" cy="317795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2B91C96-CD14-1040-81B5-312AC9ED1EE6}"/>
                </a:ext>
              </a:extLst>
            </p:cNvPr>
            <p:cNvSpPr/>
            <p:nvPr/>
          </p:nvSpPr>
          <p:spPr>
            <a:xfrm>
              <a:off x="9800763" y="1597429"/>
              <a:ext cx="803547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C121B07-B49F-A744-B594-6747FFEC021E}"/>
                </a:ext>
              </a:extLst>
            </p:cNvPr>
            <p:cNvSpPr/>
            <p:nvPr/>
          </p:nvSpPr>
          <p:spPr>
            <a:xfrm>
              <a:off x="10043150" y="2394377"/>
              <a:ext cx="803547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DFA83C-E706-B84C-96FC-AFFC89D539E7}"/>
                </a:ext>
              </a:extLst>
            </p:cNvPr>
            <p:cNvSpPr/>
            <p:nvPr/>
          </p:nvSpPr>
          <p:spPr>
            <a:xfrm>
              <a:off x="10604310" y="3201159"/>
              <a:ext cx="803547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E20BC9-245B-CA40-B45E-93D8DD44F11E}"/>
                </a:ext>
              </a:extLst>
            </p:cNvPr>
            <p:cNvSpPr/>
            <p:nvPr/>
          </p:nvSpPr>
          <p:spPr>
            <a:xfrm>
              <a:off x="9444318" y="3988273"/>
              <a:ext cx="803547" cy="7871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E1692B-018F-AC44-8A90-44EBFCB90C63}"/>
                  </a:ext>
                </a:extLst>
              </p:cNvPr>
              <p:cNvSpPr txBox="1"/>
              <p:nvPr/>
            </p:nvSpPr>
            <p:spPr>
              <a:xfrm>
                <a:off x="449598" y="5960620"/>
                <a:ext cx="1050332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+3+4 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E1692B-018F-AC44-8A90-44EBFCB90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98" y="5960620"/>
                <a:ext cx="10503325" cy="677108"/>
              </a:xfrm>
              <a:prstGeom prst="rect">
                <a:avLst/>
              </a:prstGeom>
              <a:blipFill>
                <a:blip r:embed="rId3"/>
                <a:stretch>
                  <a:fillRect l="-845" t="-9259" r="-1570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99FE3C20-EC79-D14A-AF44-E3F43EA1939F}"/>
              </a:ext>
            </a:extLst>
          </p:cNvPr>
          <p:cNvSpPr txBox="1"/>
          <p:nvPr/>
        </p:nvSpPr>
        <p:spPr>
          <a:xfrm>
            <a:off x="280852" y="1796843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gate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EB9A9-CFA9-BD48-AF90-3B8C9BE5C987}"/>
              </a:ext>
            </a:extLst>
          </p:cNvPr>
          <p:cNvSpPr txBox="1"/>
          <p:nvPr/>
        </p:nvSpPr>
        <p:spPr>
          <a:xfrm>
            <a:off x="280852" y="2603086"/>
            <a:ext cx="120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gate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02199F-85D2-FA4A-B1A1-2AA554803737}"/>
              </a:ext>
            </a:extLst>
          </p:cNvPr>
          <p:cNvSpPr txBox="1"/>
          <p:nvPr/>
        </p:nvSpPr>
        <p:spPr>
          <a:xfrm>
            <a:off x="249561" y="3407252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038BE6-16F1-044E-B182-1085D7304183}"/>
              </a:ext>
            </a:extLst>
          </p:cNvPr>
          <p:cNvSpPr txBox="1"/>
          <p:nvPr/>
        </p:nvSpPr>
        <p:spPr>
          <a:xfrm>
            <a:off x="170707" y="4211418"/>
            <a:ext cx="128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gate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1D5DED-F7B6-D14B-BF5F-016AC1295366}"/>
              </a:ext>
            </a:extLst>
          </p:cNvPr>
          <p:cNvSpPr txBox="1"/>
          <p:nvPr/>
        </p:nvSpPr>
        <p:spPr>
          <a:xfrm>
            <a:off x="139788" y="501766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output</a:t>
            </a:r>
          </a:p>
        </p:txBody>
      </p:sp>
    </p:spTree>
    <p:extLst>
      <p:ext uri="{BB962C8B-B14F-4D97-AF65-F5344CB8AC3E}">
        <p14:creationId xmlns:p14="http://schemas.microsoft.com/office/powerpoint/2010/main" val="150693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43C7-EF66-4341-B55A-69743D21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weights for this network?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FDE0D-AD3C-684A-9F48-34737105D7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599" y="1143001"/>
            <a:ext cx="10431439" cy="4983163"/>
          </a:xfrm>
        </p:spPr>
        <p:txBody>
          <a:bodyPr/>
          <a:lstStyle/>
          <a:p>
            <a:r>
              <a:rPr lang="en-US" dirty="0"/>
              <a:t>Input: 50,000 word vocabulary, 4 LSTM layers of 100 cells per layer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that to a vanilla RNN with the same number of layers and vocabulary size….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shrink closer to a vanilla RNN but keep advantages of an LSTM?</a:t>
            </a:r>
          </a:p>
        </p:txBody>
      </p:sp>
    </p:spTree>
    <p:extLst>
      <p:ext uri="{BB962C8B-B14F-4D97-AF65-F5344CB8AC3E}">
        <p14:creationId xmlns:p14="http://schemas.microsoft.com/office/powerpoint/2010/main" val="403141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A506-7409-4045-81DF-FD385133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GRU: A simplified LSTM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D890E08-E8ED-D642-8FDD-F38279E34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5723"/>
          <a:stretch/>
        </p:blipFill>
        <p:spPr>
          <a:xfrm>
            <a:off x="562759" y="1200044"/>
            <a:ext cx="11042072" cy="4511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B10C30-A493-CF49-BE81-07B3D32BB71A}"/>
              </a:ext>
            </a:extLst>
          </p:cNvPr>
          <p:cNvSpPr txBox="1"/>
          <p:nvPr/>
        </p:nvSpPr>
        <p:spPr>
          <a:xfrm>
            <a:off x="508000" y="6487180"/>
            <a:ext cx="10296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from Michael Phi’s  https://</a:t>
            </a:r>
            <a:r>
              <a:rPr lang="en-US" sz="1400" dirty="0" err="1"/>
              <a:t>towardsdatascience.com</a:t>
            </a:r>
            <a:r>
              <a:rPr lang="en-US" sz="1400" dirty="0"/>
              <a:t>/illustrated-guide-to-lstms-and-gru-s-a-step-by-step-explanation-44e9eb85bf21</a:t>
            </a:r>
          </a:p>
        </p:txBody>
      </p:sp>
    </p:spTree>
    <p:extLst>
      <p:ext uri="{BB962C8B-B14F-4D97-AF65-F5344CB8AC3E}">
        <p14:creationId xmlns:p14="http://schemas.microsoft.com/office/powerpoint/2010/main" val="430912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B74E-7ABE-C242-902B-2AEE8C49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GRU: The Math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4F4F6F-93B4-2C4F-BDBB-3FF24F57955E}"/>
              </a:ext>
            </a:extLst>
          </p:cNvPr>
          <p:cNvSpPr/>
          <p:nvPr/>
        </p:nvSpPr>
        <p:spPr>
          <a:xfrm>
            <a:off x="217131" y="6401969"/>
            <a:ext cx="11937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Math based on: Chung,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Junyoung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et al. "Empirical evaluation of gated recurrent neural networks on sequence modeling."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arXiv:1412.3555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(2014)</a:t>
            </a:r>
            <a:endParaRPr lang="en-US" sz="14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DE01292-9F48-924C-B819-316FC70DBC00}"/>
              </a:ext>
            </a:extLst>
          </p:cNvPr>
          <p:cNvGrpSpPr/>
          <p:nvPr/>
        </p:nvGrpSpPr>
        <p:grpSpPr>
          <a:xfrm>
            <a:off x="608088" y="1264672"/>
            <a:ext cx="8719183" cy="960435"/>
            <a:chOff x="608088" y="1264672"/>
            <a:chExt cx="8719183" cy="96043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E13379-55D9-6849-9937-664C65C2F475}"/>
                </a:ext>
              </a:extLst>
            </p:cNvPr>
            <p:cNvSpPr txBox="1"/>
            <p:nvPr/>
          </p:nvSpPr>
          <p:spPr>
            <a:xfrm>
              <a:off x="608088" y="1757323"/>
              <a:ext cx="1322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Final output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F79A78-331F-CF43-836B-6D07AA802382}"/>
                </a:ext>
              </a:extLst>
            </p:cNvPr>
            <p:cNvSpPr txBox="1"/>
            <p:nvPr/>
          </p:nvSpPr>
          <p:spPr>
            <a:xfrm>
              <a:off x="2639222" y="1264672"/>
              <a:ext cx="6688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linear interpolation between previous output and candidate 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ACE9907-5D1F-4440-ADD9-1A43EC8C7121}"/>
                    </a:ext>
                  </a:extLst>
                </p:cNvPr>
                <p:cNvSpPr txBox="1"/>
                <p:nvPr/>
              </p:nvSpPr>
              <p:spPr>
                <a:xfrm>
                  <a:off x="2639222" y="1646422"/>
                  <a:ext cx="4962833" cy="5786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ACE9907-5D1F-4440-ADD9-1A43EC8C7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222" y="1646422"/>
                  <a:ext cx="4962833" cy="578685"/>
                </a:xfrm>
                <a:prstGeom prst="rect">
                  <a:avLst/>
                </a:prstGeom>
                <a:blipFill>
                  <a:blip r:embed="rId3"/>
                  <a:stretch>
                    <a:fillRect l="-1531" t="-1276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4DBEE4F-E955-DC4D-A2A9-3855D7F9AB2B}"/>
              </a:ext>
            </a:extLst>
          </p:cNvPr>
          <p:cNvGrpSpPr/>
          <p:nvPr/>
        </p:nvGrpSpPr>
        <p:grpSpPr>
          <a:xfrm>
            <a:off x="608088" y="2561031"/>
            <a:ext cx="8126479" cy="1162642"/>
            <a:chOff x="608088" y="2561031"/>
            <a:chExt cx="8126479" cy="11626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1000E7-18A6-9548-863E-7A65B84E8664}"/>
                </a:ext>
              </a:extLst>
            </p:cNvPr>
            <p:cNvSpPr txBox="1"/>
            <p:nvPr/>
          </p:nvSpPr>
          <p:spPr>
            <a:xfrm>
              <a:off x="608088" y="3262008"/>
              <a:ext cx="1330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Update gate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F82C08B-91A6-8E46-B2C2-ABD388BED73E}"/>
                    </a:ext>
                  </a:extLst>
                </p:cNvPr>
                <p:cNvSpPr txBox="1"/>
                <p:nvPr/>
              </p:nvSpPr>
              <p:spPr>
                <a:xfrm>
                  <a:off x="2735992" y="3169675"/>
                  <a:ext cx="468961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1" i="0" smtClean="0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F82C08B-91A6-8E46-B2C2-ABD388BED7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992" y="3169675"/>
                  <a:ext cx="4689617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54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4FC4B2-A5E3-654A-AD25-4C17317FDF2C}"/>
                </a:ext>
              </a:extLst>
            </p:cNvPr>
            <p:cNvSpPr txBox="1"/>
            <p:nvPr/>
          </p:nvSpPr>
          <p:spPr>
            <a:xfrm>
              <a:off x="2650439" y="2561031"/>
              <a:ext cx="6084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Determines how much to make the output be influenced by the previous hidden state vs the current input.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30BD665-781F-C84B-84B1-B1D69FDBD45B}"/>
              </a:ext>
            </a:extLst>
          </p:cNvPr>
          <p:cNvGrpSpPr/>
          <p:nvPr/>
        </p:nvGrpSpPr>
        <p:grpSpPr>
          <a:xfrm>
            <a:off x="608088" y="3058047"/>
            <a:ext cx="11169930" cy="2743172"/>
            <a:chOff x="608088" y="3058047"/>
            <a:chExt cx="11169930" cy="2743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25E47FC-7539-EC48-BB9A-DFE31C4CE305}"/>
                    </a:ext>
                  </a:extLst>
                </p:cNvPr>
                <p:cNvSpPr/>
                <p:nvPr/>
              </p:nvSpPr>
              <p:spPr>
                <a:xfrm>
                  <a:off x="2559853" y="4124839"/>
                  <a:ext cx="7088992" cy="6905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acc>
                                  <m:accPr>
                                    <m:chr m:val="̃"/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acc>
                                  <m:accPr>
                                    <m:chr m:val="̃"/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0" smtClean="0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⨀</m:t>
                                </m:r>
                                <m:r>
                                  <a:rPr lang="en-US" sz="3600" b="1" i="0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25E47FC-7539-EC48-BB9A-DFE31C4CE3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853" y="4124839"/>
                  <a:ext cx="7088992" cy="690510"/>
                </a:xfrm>
                <a:prstGeom prst="rect">
                  <a:avLst/>
                </a:prstGeom>
                <a:blipFill>
                  <a:blip r:embed="rId5"/>
                  <a:stretch>
                    <a:fillRect t="-1786" r="-179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9D200-48BB-CB43-BBF7-8B509DAB39CF}"/>
                </a:ext>
              </a:extLst>
            </p:cNvPr>
            <p:cNvSpPr txBox="1"/>
            <p:nvPr/>
          </p:nvSpPr>
          <p:spPr>
            <a:xfrm>
              <a:off x="608088" y="4285428"/>
              <a:ext cx="1829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Candidate output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973BA1-42AC-434E-9FE9-5B5BA199C518}"/>
                </a:ext>
              </a:extLst>
            </p:cNvPr>
            <p:cNvSpPr txBox="1"/>
            <p:nvPr/>
          </p:nvSpPr>
          <p:spPr>
            <a:xfrm>
              <a:off x="8966580" y="3058047"/>
              <a:ext cx="2811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Vector of all reset gates in the hidden layer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39BA40-6C71-444C-B931-98C0CE37F8EC}"/>
                </a:ext>
              </a:extLst>
            </p:cNvPr>
            <p:cNvSpPr txBox="1"/>
            <p:nvPr/>
          </p:nvSpPr>
          <p:spPr>
            <a:xfrm>
              <a:off x="8965853" y="5154888"/>
              <a:ext cx="28114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Vector of all outputs in the hidden layer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C4B1950A-7763-564C-8506-C3F660A28B57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rot="10800000" flipV="1">
              <a:off x="7554648" y="3381212"/>
              <a:ext cx="1411932" cy="812779"/>
            </a:xfrm>
            <a:prstGeom prst="curvedConnector3">
              <a:avLst>
                <a:gd name="adj1" fmla="val 9833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5D99A2A2-10A9-494A-A12A-10C7720A647D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rot="10800000">
              <a:off x="8268931" y="4768244"/>
              <a:ext cx="696923" cy="709811"/>
            </a:xfrm>
            <a:prstGeom prst="curved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8B06B0-2273-4144-9617-89550E7A4419}"/>
              </a:ext>
            </a:extLst>
          </p:cNvPr>
          <p:cNvGrpSpPr/>
          <p:nvPr/>
        </p:nvGrpSpPr>
        <p:grpSpPr>
          <a:xfrm>
            <a:off x="608088" y="5069481"/>
            <a:ext cx="8212032" cy="859834"/>
            <a:chOff x="608088" y="5069481"/>
            <a:chExt cx="8212032" cy="859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4CA4867-B8CB-414B-932D-E27D5CE90FD8}"/>
                    </a:ext>
                  </a:extLst>
                </p:cNvPr>
                <p:cNvSpPr/>
                <p:nvPr/>
              </p:nvSpPr>
              <p:spPr>
                <a:xfrm>
                  <a:off x="2735992" y="5282984"/>
                  <a:ext cx="4564326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3600" dirty="0"/>
                    <a:t>=</a:t>
                  </a:r>
                  <a:r>
                    <a:rPr lang="en-US" sz="36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4CA4867-B8CB-414B-932D-E27D5CE90F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992" y="5282984"/>
                  <a:ext cx="456432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277" t="-15385" b="-3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B8BB2E-E0F8-D748-9A72-D67050CA72A0}"/>
                </a:ext>
              </a:extLst>
            </p:cNvPr>
            <p:cNvSpPr txBox="1"/>
            <p:nvPr/>
          </p:nvSpPr>
          <p:spPr>
            <a:xfrm>
              <a:off x="608088" y="539551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 gate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6E6F24E-07A2-0A41-A9B3-3AB11FE5FB3E}"/>
                </a:ext>
              </a:extLst>
            </p:cNvPr>
            <p:cNvSpPr txBox="1"/>
            <p:nvPr/>
          </p:nvSpPr>
          <p:spPr>
            <a:xfrm>
              <a:off x="2735992" y="5069481"/>
              <a:ext cx="6084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Determines how hard to reset this unit’s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9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0972800" cy="990600"/>
          </a:xfrm>
        </p:spPr>
        <p:txBody>
          <a:bodyPr/>
          <a:lstStyle/>
          <a:p>
            <a:r>
              <a:rPr lang="en-US" dirty="0"/>
              <a:t>LSTM/GRU Plusses and Minuses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60873"/>
            <a:ext cx="5529944" cy="4983163"/>
          </a:xfrm>
        </p:spPr>
        <p:txBody>
          <a:bodyPr/>
          <a:lstStyle/>
          <a:p>
            <a:r>
              <a:rPr lang="en-US"/>
              <a:t>Lets networks handle </a:t>
            </a:r>
            <a:r>
              <a:rPr lang="en-US" dirty="0"/>
              <a:t>problems with long term dependencies</a:t>
            </a:r>
          </a:p>
          <a:p>
            <a:r>
              <a:rPr lang="en-US" dirty="0"/>
              <a:t>This lets LSTMs (or GRU) solve problems simple recurrent architectures cannot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CAB1CE0-A28D-D44A-8036-80EDF5933ED4}"/>
              </a:ext>
            </a:extLst>
          </p:cNvPr>
          <p:cNvSpPr txBox="1">
            <a:spLocks/>
          </p:cNvSpPr>
          <p:nvPr/>
        </p:nvSpPr>
        <p:spPr>
          <a:xfrm>
            <a:off x="6139544" y="1560872"/>
            <a:ext cx="5529944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Still has trouble with XOR (time-delayed XOR where you XOR two inputs that are an unknown number of time steps apart)</a:t>
            </a:r>
          </a:p>
          <a:p>
            <a:r>
              <a:rPr lang="en-US" dirty="0"/>
              <a:t>Lots of extra weights compared to regular cells</a:t>
            </a:r>
          </a:p>
          <a:p>
            <a:r>
              <a:rPr lang="en-US" dirty="0"/>
              <a:t>Long and slow to train</a:t>
            </a:r>
          </a:p>
          <a:p>
            <a:r>
              <a:rPr lang="en-US" dirty="0"/>
              <a:t>Not easy to inspect networks to understand them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2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an idea from CNNs and HMMs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2921684" y="2431066"/>
            <a:ext cx="1652501" cy="4016879"/>
            <a:chOff x="5577839" y="3905664"/>
            <a:chExt cx="984739" cy="2558104"/>
          </a:xfrm>
        </p:grpSpPr>
        <p:grpSp>
          <p:nvGrpSpPr>
            <p:cNvPr id="91" name="Group 90"/>
            <p:cNvGrpSpPr/>
            <p:nvPr/>
          </p:nvGrpSpPr>
          <p:grpSpPr>
            <a:xfrm>
              <a:off x="5577839" y="3905664"/>
              <a:ext cx="984739" cy="2558104"/>
              <a:chOff x="3531051" y="4021767"/>
              <a:chExt cx="984739" cy="2456361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805372" y="4021767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531051" y="4919584"/>
                <a:ext cx="984739" cy="1558544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9" name="Straight Arrow Connector 88"/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8E19E97A-85A3-3F4A-AB85-2AF5F1F1DE94}"/>
              </a:ext>
            </a:extLst>
          </p:cNvPr>
          <p:cNvSpPr txBox="1">
            <a:spLocks/>
          </p:cNvSpPr>
          <p:nvPr/>
        </p:nvSpPr>
        <p:spPr>
          <a:xfrm>
            <a:off x="7158617" y="1787227"/>
            <a:ext cx="4517130" cy="507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If all the windows share the same input weights (like in a feature map), then we only have the same number of weights as if we had a single window.</a:t>
            </a:r>
          </a:p>
          <a:p>
            <a:r>
              <a:rPr lang="en-US" dirty="0"/>
              <a:t>This is a recurrent net.</a:t>
            </a:r>
          </a:p>
          <a:p>
            <a:r>
              <a:rPr lang="en-US" dirty="0"/>
              <a:t>How do you train this? </a:t>
            </a:r>
          </a:p>
          <a:p>
            <a:r>
              <a:rPr lang="en-US" dirty="0"/>
              <a:t>Are there any obvious limitations?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3898B02-4B2C-6845-B517-DD3250CE2663}"/>
              </a:ext>
            </a:extLst>
          </p:cNvPr>
          <p:cNvCxnSpPr>
            <a:cxnSpLocks/>
          </p:cNvCxnSpPr>
          <p:nvPr/>
        </p:nvCxnSpPr>
        <p:spPr>
          <a:xfrm flipV="1">
            <a:off x="3736566" y="1899901"/>
            <a:ext cx="0" cy="51959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291567-922F-554E-BE78-49289C2F1509}"/>
                  </a:ext>
                </a:extLst>
              </p:cNvPr>
              <p:cNvSpPr txBox="1"/>
              <p:nvPr/>
            </p:nvSpPr>
            <p:spPr>
              <a:xfrm>
                <a:off x="3564979" y="3301845"/>
                <a:ext cx="104370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291567-922F-554E-BE78-49289C2F1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979" y="3301845"/>
                <a:ext cx="1043701" cy="553998"/>
              </a:xfrm>
              <a:prstGeom prst="rect">
                <a:avLst/>
              </a:prstGeom>
              <a:blipFill>
                <a:blip r:embed="rId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BA458F-8BA4-1443-AC4F-65DF8E59C45E}"/>
                  </a:ext>
                </a:extLst>
              </p:cNvPr>
              <p:cNvSpPr txBox="1"/>
              <p:nvPr/>
            </p:nvSpPr>
            <p:spPr>
              <a:xfrm>
                <a:off x="3226085" y="4963947"/>
                <a:ext cx="104370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BA458F-8BA4-1443-AC4F-65DF8E59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085" y="4963947"/>
                <a:ext cx="1043701" cy="553998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65E41DF-5054-2A4F-AB44-178D5B9C37B4}"/>
              </a:ext>
            </a:extLst>
          </p:cNvPr>
          <p:cNvCxnSpPr>
            <a:cxnSpLocks/>
          </p:cNvCxnSpPr>
          <p:nvPr/>
        </p:nvCxnSpPr>
        <p:spPr>
          <a:xfrm>
            <a:off x="4113846" y="2789680"/>
            <a:ext cx="8702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8C45EC-84B8-8342-8AA6-5DF27F9AB74C}"/>
              </a:ext>
            </a:extLst>
          </p:cNvPr>
          <p:cNvCxnSpPr>
            <a:cxnSpLocks/>
          </p:cNvCxnSpPr>
          <p:nvPr/>
        </p:nvCxnSpPr>
        <p:spPr>
          <a:xfrm>
            <a:off x="2525778" y="2789680"/>
            <a:ext cx="8702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A5F8E4-7C6F-624C-87EC-9636D50BA03F}"/>
              </a:ext>
            </a:extLst>
          </p:cNvPr>
          <p:cNvSpPr txBox="1"/>
          <p:nvPr/>
        </p:nvSpPr>
        <p:spPr>
          <a:xfrm>
            <a:off x="807697" y="2558847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 from t-1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FF286-B8BC-424B-8AB3-70D600514BAF}"/>
              </a:ext>
            </a:extLst>
          </p:cNvPr>
          <p:cNvSpPr txBox="1"/>
          <p:nvPr/>
        </p:nvSpPr>
        <p:spPr>
          <a:xfrm>
            <a:off x="4950198" y="2558847"/>
            <a:ext cx="1234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to t+1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374EB3-C076-A14F-95A5-C2E5F959B947}"/>
              </a:ext>
            </a:extLst>
          </p:cNvPr>
          <p:cNvSpPr txBox="1"/>
          <p:nvPr/>
        </p:nvSpPr>
        <p:spPr>
          <a:xfrm>
            <a:off x="2796553" y="1575972"/>
            <a:ext cx="20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output</a:t>
            </a:r>
          </a:p>
        </p:txBody>
      </p:sp>
    </p:spTree>
    <p:extLst>
      <p:ext uri="{BB962C8B-B14F-4D97-AF65-F5344CB8AC3E}">
        <p14:creationId xmlns:p14="http://schemas.microsoft.com/office/powerpoint/2010/main" val="264853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through time: “Unrolling”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9929"/>
            <a:ext cx="10515600" cy="4351338"/>
          </a:xfrm>
        </p:spPr>
        <p:txBody>
          <a:bodyPr/>
          <a:lstStyle/>
          <a:p>
            <a:r>
              <a:rPr lang="en-US" dirty="0"/>
              <a:t>Pick a number of steps over which you’re going to “unroll” the net.</a:t>
            </a:r>
          </a:p>
          <a:p>
            <a:r>
              <a:rPr lang="en-US" dirty="0"/>
              <a:t>Treat it like you’re training a convolutional neural net</a:t>
            </a:r>
          </a:p>
          <a:p>
            <a:r>
              <a:rPr lang="en-US" dirty="0"/>
              <a:t>Pick the number of steps based on your frenemy: Exponential decay</a:t>
            </a:r>
          </a:p>
          <a:p>
            <a:endParaRPr lang="en-US" dirty="0"/>
          </a:p>
        </p:txBody>
      </p:sp>
      <p:pic>
        <p:nvPicPr>
          <p:cNvPr id="43" name="pasted-image-small.png" descr="pasted-image-small.png"/>
          <p:cNvPicPr>
            <a:picLocks noChangeAspect="1"/>
          </p:cNvPicPr>
          <p:nvPr/>
        </p:nvPicPr>
        <p:blipFill rotWithShape="1">
          <a:blip r:embed="rId2"/>
          <a:srcRect l="7194" t="27924" b="64760"/>
          <a:stretch/>
        </p:blipFill>
        <p:spPr>
          <a:xfrm>
            <a:off x="1485028" y="4855692"/>
            <a:ext cx="9073661" cy="16599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546E088-17A4-594D-9BE3-A3CB019DDE3B}"/>
              </a:ext>
            </a:extLst>
          </p:cNvPr>
          <p:cNvGrpSpPr/>
          <p:nvPr/>
        </p:nvGrpSpPr>
        <p:grpSpPr>
          <a:xfrm>
            <a:off x="1485028" y="3446598"/>
            <a:ext cx="1259060" cy="3034905"/>
            <a:chOff x="5577839" y="3436234"/>
            <a:chExt cx="1259060" cy="303490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DE224B5-C9DA-4A47-9E88-6481C90F9FA2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4A35792-EAD0-0F49-B343-4AA281DECC46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A8E693D-17BC-FD4A-A54C-79210432F18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349444BA-CB8E-CB4D-9C1C-C0AF72C1CAF6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B510259-61D9-7542-BEFF-CF51B1A04C0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0B586907-4EDD-FA43-9C2C-9051A02F7DC5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77B40D93-1B53-CF48-8C19-A0A274A429B5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AC229A1-E2A6-8847-92CC-F92CB2EAA4AD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7A432F7-B63E-FD43-B444-AA49928BD270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62883BB-392F-9D44-9EF3-248B97732E68}"/>
              </a:ext>
            </a:extLst>
          </p:cNvPr>
          <p:cNvGrpSpPr/>
          <p:nvPr/>
        </p:nvGrpSpPr>
        <p:grpSpPr>
          <a:xfrm>
            <a:off x="2476449" y="3447380"/>
            <a:ext cx="1259060" cy="3034905"/>
            <a:chOff x="5577839" y="3436234"/>
            <a:chExt cx="1259060" cy="303490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BB1766EF-C50A-554E-8BA5-1C4E9EBB80FF}"/>
                </a:ext>
              </a:extLst>
            </p:cNvPr>
            <p:cNvGrpSpPr/>
            <p:nvPr/>
          </p:nvGrpSpPr>
          <p:grpSpPr>
            <a:xfrm>
              <a:off x="5577839" y="3866096"/>
              <a:ext cx="1012875" cy="2605043"/>
              <a:chOff x="4227341" y="3880163"/>
              <a:chExt cx="1012875" cy="2605043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10EA67D-8232-6240-B898-F48E8231F9B9}"/>
                  </a:ext>
                </a:extLst>
              </p:cNvPr>
              <p:cNvGrpSpPr/>
              <p:nvPr/>
            </p:nvGrpSpPr>
            <p:grpSpPr>
              <a:xfrm>
                <a:off x="4227341" y="3904989"/>
                <a:ext cx="1012875" cy="2580217"/>
                <a:chOff x="3531051" y="4007611"/>
                <a:chExt cx="1012875" cy="2477595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8EF82BE7-F83C-374C-8AA8-7E91D4E316F6}"/>
                    </a:ext>
                  </a:extLst>
                </p:cNvPr>
                <p:cNvSpPr/>
                <p:nvPr/>
              </p:nvSpPr>
              <p:spPr>
                <a:xfrm>
                  <a:off x="3805372" y="4007611"/>
                  <a:ext cx="436098" cy="3894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4CFEA635-4298-6842-AB6F-0C9A624C1AEA}"/>
                    </a:ext>
                  </a:extLst>
                </p:cNvPr>
                <p:cNvGrpSpPr/>
                <p:nvPr/>
              </p:nvGrpSpPr>
              <p:grpSpPr>
                <a:xfrm>
                  <a:off x="3531051" y="4202322"/>
                  <a:ext cx="1012875" cy="2282884"/>
                  <a:chOff x="3531051" y="4202322"/>
                  <a:chExt cx="1012875" cy="2282884"/>
                </a:xfrm>
              </p:grpSpPr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20756936-65F4-9742-B7D2-5758CB836FB1}"/>
                      </a:ext>
                    </a:extLst>
                  </p:cNvPr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5858A87-FE9A-4D4E-B1C7-43F6E16C319A}"/>
                      </a:ext>
                    </a:extLst>
                  </p:cNvPr>
                  <p:cNvCxnSpPr/>
                  <p:nvPr/>
                </p:nvCxnSpPr>
                <p:spPr>
                  <a:xfrm>
                    <a:off x="4241470" y="4202322"/>
                    <a:ext cx="302456" cy="72434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43F2A4F4-3027-9449-B170-0947AECD355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59188" y="4202322"/>
                    <a:ext cx="246184" cy="82641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7F535AE-259F-0E40-BA17-13C9C591905D}"/>
                  </a:ext>
                </a:extLst>
              </p:cNvPr>
              <p:cNvSpPr txBox="1"/>
              <p:nvPr/>
            </p:nvSpPr>
            <p:spPr>
              <a:xfrm>
                <a:off x="4627345" y="3880163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2400" dirty="0"/>
              </a:p>
            </p:txBody>
          </p:sp>
        </p:grp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8A57F507-A584-B44F-A2BC-DF4A87770855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2EB58C2B-1F47-274A-84B8-60B702567B61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FFDAA16-8118-5541-9660-8BC18F6FF2F2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C5F861A-EAED-9243-AFF3-3E3B8143DC8F}"/>
              </a:ext>
            </a:extLst>
          </p:cNvPr>
          <p:cNvGrpSpPr/>
          <p:nvPr/>
        </p:nvGrpSpPr>
        <p:grpSpPr>
          <a:xfrm>
            <a:off x="3454657" y="3447251"/>
            <a:ext cx="1259060" cy="3034905"/>
            <a:chOff x="5577839" y="3436234"/>
            <a:chExt cx="1259060" cy="303490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175FAA0-27E5-DB4B-A932-3A59C516E053}"/>
                </a:ext>
              </a:extLst>
            </p:cNvPr>
            <p:cNvGrpSpPr/>
            <p:nvPr/>
          </p:nvGrpSpPr>
          <p:grpSpPr>
            <a:xfrm>
              <a:off x="5577839" y="3866096"/>
              <a:ext cx="1012875" cy="2605043"/>
              <a:chOff x="4227341" y="3880163"/>
              <a:chExt cx="1012875" cy="2605043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E17D55AA-E991-8245-8A79-794E30E504AF}"/>
                  </a:ext>
                </a:extLst>
              </p:cNvPr>
              <p:cNvGrpSpPr/>
              <p:nvPr/>
            </p:nvGrpSpPr>
            <p:grpSpPr>
              <a:xfrm>
                <a:off x="4227341" y="3904989"/>
                <a:ext cx="1012875" cy="2580217"/>
                <a:chOff x="3531051" y="4007611"/>
                <a:chExt cx="1012875" cy="2477595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A9CE871F-F0D7-4B44-9269-5C3EDEAAD265}"/>
                    </a:ext>
                  </a:extLst>
                </p:cNvPr>
                <p:cNvSpPr/>
                <p:nvPr/>
              </p:nvSpPr>
              <p:spPr>
                <a:xfrm>
                  <a:off x="3805372" y="4007611"/>
                  <a:ext cx="436098" cy="3894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068065F5-0903-5E49-849B-E2C889019E62}"/>
                    </a:ext>
                  </a:extLst>
                </p:cNvPr>
                <p:cNvGrpSpPr/>
                <p:nvPr/>
              </p:nvGrpSpPr>
              <p:grpSpPr>
                <a:xfrm>
                  <a:off x="3531051" y="4202322"/>
                  <a:ext cx="1012875" cy="2282884"/>
                  <a:chOff x="3531051" y="4202322"/>
                  <a:chExt cx="1012875" cy="2282884"/>
                </a:xfrm>
              </p:grpSpPr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A1E166EA-3814-634C-B304-A1B9340E2C44}"/>
                      </a:ext>
                    </a:extLst>
                  </p:cNvPr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9470EFA9-6154-ED4D-B5E7-FBA709A8209A}"/>
                      </a:ext>
                    </a:extLst>
                  </p:cNvPr>
                  <p:cNvCxnSpPr/>
                  <p:nvPr/>
                </p:nvCxnSpPr>
                <p:spPr>
                  <a:xfrm>
                    <a:off x="4241470" y="4202322"/>
                    <a:ext cx="302456" cy="72434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96775FE9-CB22-234C-B1FC-6BFE63A3FE8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59188" y="4202322"/>
                    <a:ext cx="246184" cy="82641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5A9EAB6-DB95-EC44-9A2D-676C8C4FD70F}"/>
                  </a:ext>
                </a:extLst>
              </p:cNvPr>
              <p:cNvSpPr txBox="1"/>
              <p:nvPr/>
            </p:nvSpPr>
            <p:spPr>
              <a:xfrm>
                <a:off x="4627345" y="3880163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2400" dirty="0"/>
              </a:p>
            </p:txBody>
          </p:sp>
        </p:grp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81E0666-4B12-FE4E-B06D-1421F817F247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84766AF5-E504-514D-8924-564FE70815F3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B8A6B3A-2C51-7B4C-BD94-75D9004DE2C5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E2117B4-F9DF-C142-98BB-B223DA09BB50}"/>
              </a:ext>
            </a:extLst>
          </p:cNvPr>
          <p:cNvGrpSpPr/>
          <p:nvPr/>
        </p:nvGrpSpPr>
        <p:grpSpPr>
          <a:xfrm>
            <a:off x="4446078" y="3448033"/>
            <a:ext cx="1259060" cy="3034905"/>
            <a:chOff x="5577839" y="3436234"/>
            <a:chExt cx="1259060" cy="3034905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2C27CA6-1F38-1F4C-9362-0C3708FD41E0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6C0CBCD-1B72-944A-BD29-3B1F7287FF20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D98E3E7D-6B43-4848-BBC2-5D06D37AE0BE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152F1145-50D7-D94C-B2E7-640652D1D07D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BC9FFE74-0E16-E441-A57A-97887A0AE232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3FDD17D0-01EE-0647-B2C5-3DE46BC02C88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6D944905-972E-1147-8B83-C6394BE28FD3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60FDAE95-29A3-FC49-96B1-EDA705C2E0BA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27B4B2EB-6ACF-904C-A773-B0EF8FF6D525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5319124-8325-4C42-B332-65880B3EB59D}"/>
              </a:ext>
            </a:extLst>
          </p:cNvPr>
          <p:cNvGrpSpPr/>
          <p:nvPr/>
        </p:nvGrpSpPr>
        <p:grpSpPr>
          <a:xfrm>
            <a:off x="5437199" y="3447251"/>
            <a:ext cx="1259060" cy="3034905"/>
            <a:chOff x="5577839" y="3436234"/>
            <a:chExt cx="1259060" cy="3034905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AE2AEA0-524D-4141-88DE-883E71820C1E}"/>
                </a:ext>
              </a:extLst>
            </p:cNvPr>
            <p:cNvGrpSpPr/>
            <p:nvPr/>
          </p:nvGrpSpPr>
          <p:grpSpPr>
            <a:xfrm>
              <a:off x="5577839" y="3866096"/>
              <a:ext cx="1012875" cy="2605043"/>
              <a:chOff x="4227341" y="3880163"/>
              <a:chExt cx="1012875" cy="2605043"/>
            </a:xfrm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34707EEB-6D37-1D4B-888E-EB8B10C00091}"/>
                  </a:ext>
                </a:extLst>
              </p:cNvPr>
              <p:cNvGrpSpPr/>
              <p:nvPr/>
            </p:nvGrpSpPr>
            <p:grpSpPr>
              <a:xfrm>
                <a:off x="4227341" y="3904989"/>
                <a:ext cx="1012875" cy="2580217"/>
                <a:chOff x="3531051" y="4007611"/>
                <a:chExt cx="1012875" cy="2477595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E95B67A-03AD-894F-B15B-D7DB1D485F83}"/>
                    </a:ext>
                  </a:extLst>
                </p:cNvPr>
                <p:cNvSpPr/>
                <p:nvPr/>
              </p:nvSpPr>
              <p:spPr>
                <a:xfrm>
                  <a:off x="3805372" y="4007611"/>
                  <a:ext cx="436098" cy="38942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9D557C3B-7D19-044D-AD93-32826D48995B}"/>
                    </a:ext>
                  </a:extLst>
                </p:cNvPr>
                <p:cNvGrpSpPr/>
                <p:nvPr/>
              </p:nvGrpSpPr>
              <p:grpSpPr>
                <a:xfrm>
                  <a:off x="3531051" y="4202322"/>
                  <a:ext cx="1012875" cy="2282884"/>
                  <a:chOff x="3531051" y="4202322"/>
                  <a:chExt cx="1012875" cy="2282884"/>
                </a:xfrm>
              </p:grpSpPr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F07FCD9F-95D7-C043-9796-78B5FC2153B7}"/>
                      </a:ext>
                    </a:extLst>
                  </p:cNvPr>
                  <p:cNvSpPr/>
                  <p:nvPr/>
                </p:nvSpPr>
                <p:spPr>
                  <a:xfrm>
                    <a:off x="3531051" y="4926662"/>
                    <a:ext cx="984739" cy="1558544"/>
                  </a:xfrm>
                  <a:prstGeom prst="rect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3F482713-0FF3-F04F-9691-31F3A1C46996}"/>
                      </a:ext>
                    </a:extLst>
                  </p:cNvPr>
                  <p:cNvCxnSpPr/>
                  <p:nvPr/>
                </p:nvCxnSpPr>
                <p:spPr>
                  <a:xfrm>
                    <a:off x="4241470" y="4202322"/>
                    <a:ext cx="302456" cy="72434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4125C4FC-CF3C-1646-AE82-15EF5F15D8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59188" y="4202322"/>
                    <a:ext cx="246184" cy="82641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5977902-89E3-6A4C-A105-BD47901CFCFC}"/>
                  </a:ext>
                </a:extLst>
              </p:cNvPr>
              <p:cNvSpPr txBox="1"/>
              <p:nvPr/>
            </p:nvSpPr>
            <p:spPr>
              <a:xfrm>
                <a:off x="4627345" y="3880163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2400" dirty="0"/>
              </a:p>
            </p:txBody>
          </p:sp>
        </p:grp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096D40FD-8894-AB4F-A9F5-A6C68A14EDA5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7B1481F2-46F9-E54B-A67B-202EC2C2DB0D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6CAD9513-7E76-0D41-972E-9EE58CBE2428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9634E69-0888-7444-BDEC-58EEECFC8825}"/>
              </a:ext>
            </a:extLst>
          </p:cNvPr>
          <p:cNvGrpSpPr/>
          <p:nvPr/>
        </p:nvGrpSpPr>
        <p:grpSpPr>
          <a:xfrm>
            <a:off x="6428620" y="3448033"/>
            <a:ext cx="1259060" cy="3034905"/>
            <a:chOff x="5577839" y="3436234"/>
            <a:chExt cx="1259060" cy="3034905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59822F56-ED75-5D45-8AD2-F693043A5020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B415A1C-1A0E-0D42-B7AF-577FC64DDBCE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6860431-8DAA-B646-BA9F-87FA87A7B234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0324043-0AD3-8C4E-AAC6-D2DDFBDC7DD3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8FDC02FE-A01D-DE41-A285-242B15C35AF5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8CE2CD68-C7D9-854B-80CC-8FFBC7E3CA36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0FF40CF-1497-5144-B237-E93DAD0CE344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08D79E7-E943-1F4E-9905-1EDFE128CF3C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33719D21-27CB-C246-B423-DCCD4163AD88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F1220D-B50E-5243-BD1A-A69523F08960}"/>
              </a:ext>
            </a:extLst>
          </p:cNvPr>
          <p:cNvGrpSpPr/>
          <p:nvPr/>
        </p:nvGrpSpPr>
        <p:grpSpPr>
          <a:xfrm>
            <a:off x="7406828" y="3447904"/>
            <a:ext cx="1259060" cy="3034905"/>
            <a:chOff x="5577839" y="3436234"/>
            <a:chExt cx="1259060" cy="3034905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C7C5865-29D3-1240-8139-E0D8C431B091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5CBA4CF-9EC7-FC47-9688-F164142C951C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391EFC00-172F-6341-8EE0-6870201F1006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8305E864-9DF8-AA43-903D-37A46A4D70B9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2695D1A0-0D71-4243-AB6D-33375F097EAE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15989BBD-94AA-E945-9B78-E100F11FC708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F8DAD75F-742E-8241-A515-0AB1002459A6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F4FB88A-4A08-244F-82AD-A94B9BB7BE18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18678DA-0D7B-7E48-991F-6A4553F3FD91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6D2617E-8E9B-5F4A-B001-FE00A7D71790}"/>
              </a:ext>
            </a:extLst>
          </p:cNvPr>
          <p:cNvGrpSpPr/>
          <p:nvPr/>
        </p:nvGrpSpPr>
        <p:grpSpPr>
          <a:xfrm>
            <a:off x="8398249" y="3448686"/>
            <a:ext cx="1259060" cy="3034905"/>
            <a:chOff x="5577839" y="3436234"/>
            <a:chExt cx="1259060" cy="3034905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77BF8E93-6347-7040-94A1-EB988C9F8A0B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B60D66AF-E748-624E-AADD-F4FCBCA8DE30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D8E4744A-DEE9-1F4E-AA11-397AF267C22A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E226E8ED-8053-4B42-98D1-34010AFC19F6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3E4EC6D0-7464-FC41-873F-7C42DBA10AC5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CE2B2C27-8CBD-4A45-8D01-5A07BE621FAE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6E82AA1B-D75F-1A44-ABE6-4544C1DD8944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453937E-6C59-E044-8760-0CFDA2355113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660E8F85-0180-2E45-B53A-67FA9731AF0A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88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influence from the past: Skip connections </a:t>
            </a:r>
            <a:br>
              <a:rPr lang="en-US" dirty="0"/>
            </a:br>
            <a:r>
              <a:rPr lang="en-US" dirty="0"/>
              <a:t>(used in Highway networks)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Widely used</a:t>
            </a:r>
          </a:p>
          <a:p>
            <a:r>
              <a:rPr lang="en-US" dirty="0"/>
              <a:t>Limited by the length of the skip</a:t>
            </a:r>
          </a:p>
        </p:txBody>
      </p:sp>
      <p:pic>
        <p:nvPicPr>
          <p:cNvPr id="78" name="pasted-image-small.png" descr="pasted-image-small.png">
            <a:extLst>
              <a:ext uri="{FF2B5EF4-FFF2-40B4-BE49-F238E27FC236}">
                <a16:creationId xmlns:a16="http://schemas.microsoft.com/office/drawing/2014/main" id="{B44C4F4A-9B1F-B343-9500-AB92125E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" t="27924" b="64760"/>
          <a:stretch/>
        </p:blipFill>
        <p:spPr>
          <a:xfrm>
            <a:off x="1535399" y="4855692"/>
            <a:ext cx="9073661" cy="16599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0B11C5DE-9F68-4341-8C13-1DD544E6DFBB}"/>
              </a:ext>
            </a:extLst>
          </p:cNvPr>
          <p:cNvGrpSpPr/>
          <p:nvPr/>
        </p:nvGrpSpPr>
        <p:grpSpPr>
          <a:xfrm>
            <a:off x="1575181" y="3472356"/>
            <a:ext cx="1259060" cy="3034905"/>
            <a:chOff x="5577839" y="3436234"/>
            <a:chExt cx="1259060" cy="3034905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40A9099-D832-1848-BFBA-92B89F155051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AE27D9B-E64B-3345-9B64-E5CCA7CEBB45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9EC8FC9-D609-0B41-AF03-8D17E51111DD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EB7A678-6E67-A446-ADB6-58EB52916531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D9CB989-61E9-BE4F-B480-70CA1CA3AA3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96C58F6-6D8B-D641-AF1C-50A3DFADAAE0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E09090B-8A56-8A41-83DA-CBBDDFBA2AD4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8726145-90C4-F14E-B3CF-72BE66E2C42A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3CA5153-41D2-AC43-A893-D0F1DFE494DB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240E54F-D330-4B46-88E8-805033D83983}"/>
              </a:ext>
            </a:extLst>
          </p:cNvPr>
          <p:cNvGrpSpPr/>
          <p:nvPr/>
        </p:nvGrpSpPr>
        <p:grpSpPr>
          <a:xfrm>
            <a:off x="2538467" y="3466209"/>
            <a:ext cx="1259060" cy="3034905"/>
            <a:chOff x="5577839" y="3436234"/>
            <a:chExt cx="1259060" cy="3034905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6A1E65C-680B-EE41-A4AB-01E2D0E2E1CF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FD67DE3-BC77-FD40-B1D2-7E2518AADD77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88FFB9C-7F5D-6A42-8926-9CBF60658B0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01C2359F-B346-FA48-B40C-A3EA53825715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2A66C8F-35EF-004B-B2B9-58AF9CA83857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D8F8281-B84C-2140-BA96-32FC2F1E1BB1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6510FEF-67BF-BD49-83A6-97E0D2E793AB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C4A2702-6B2F-E343-A133-99CD3EC99F0F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9455650B-9E8D-894F-8520-BF6A5DEBAC0D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577D975-9760-F24F-B313-5FBEA7CD89B4}"/>
              </a:ext>
            </a:extLst>
          </p:cNvPr>
          <p:cNvGrpSpPr/>
          <p:nvPr/>
        </p:nvGrpSpPr>
        <p:grpSpPr>
          <a:xfrm>
            <a:off x="3597019" y="3481428"/>
            <a:ext cx="1259060" cy="3034905"/>
            <a:chOff x="5577839" y="3436234"/>
            <a:chExt cx="1259060" cy="3034905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A92A726-E723-8744-B8F7-5D89E5964DF2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F788325A-572F-4B4B-9719-98A6A1536060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AEDD99D4-A885-3741-9A24-FD6A1F6F2FE3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66BBF36E-3D73-914F-AF74-9EA7C36F5C83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22E5B264-8F54-C74C-89C4-862656E656BC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6ED44D4-9B24-3B43-AB6F-766824A7FEDD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62838FA-0B69-9C47-8AC7-63EBBA50539A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E36A942-ADC1-C343-9F1E-97A78584CEB0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4C6C614-66A7-D34D-947A-D0DA6338DE85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5CD10DE-9F8F-7F4C-BD37-736F708094D0}"/>
              </a:ext>
            </a:extLst>
          </p:cNvPr>
          <p:cNvGrpSpPr/>
          <p:nvPr/>
        </p:nvGrpSpPr>
        <p:grpSpPr>
          <a:xfrm>
            <a:off x="4572856" y="3480775"/>
            <a:ext cx="1259060" cy="3034905"/>
            <a:chOff x="5577839" y="3436234"/>
            <a:chExt cx="1259060" cy="3034905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E722E45-49F7-D640-9E7B-0F72B4193193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23AD13B-3617-0B47-A2E5-FB8B7A876A3A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63543E4-77F1-8F45-8C3E-8E7FCBF1BBAD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2C76610-29A5-514F-9435-0F6BEFFCD817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E8A630F-349E-C24F-94B2-B56E2B219631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4918C589-105E-8240-8D2D-FF004A5DCFC5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EADC9C8D-99C2-214F-B6AB-4C1FF1393CCD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48F1EAFC-4FF3-004D-8501-988CA0AC5421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665B0A60-99B9-024A-893B-D53394610AAC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7E87175-BBC7-8748-904E-5E0C737B6DC1}"/>
              </a:ext>
            </a:extLst>
          </p:cNvPr>
          <p:cNvGrpSpPr/>
          <p:nvPr/>
        </p:nvGrpSpPr>
        <p:grpSpPr>
          <a:xfrm>
            <a:off x="5579861" y="3466862"/>
            <a:ext cx="1259060" cy="3034905"/>
            <a:chOff x="5577839" y="3436234"/>
            <a:chExt cx="1259060" cy="3034905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742958B-4B25-2445-A63A-1229E016B115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CB3C1B8-594D-B54E-9FA6-F96F202B6738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78C9FBD-CC04-3E40-AFE1-6FF8853F22BA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5E1B3020-130A-4E47-9A9B-0B477858350B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898A830-D2A4-CA4F-80DD-F050E76D758C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7FAED362-44FD-3C42-9FEF-B584E1B07728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36DC988E-F913-924B-9EC5-E8461F5FD8E0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8EE1C71C-0619-F24D-992A-FE38C68437F8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4B3EAF9-329B-7A49-8FD5-79E1F5E75708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BCBB57E-8D53-F847-B201-FA9095C2681D}"/>
              </a:ext>
            </a:extLst>
          </p:cNvPr>
          <p:cNvGrpSpPr/>
          <p:nvPr/>
        </p:nvGrpSpPr>
        <p:grpSpPr>
          <a:xfrm>
            <a:off x="6580701" y="3466209"/>
            <a:ext cx="1259060" cy="3034905"/>
            <a:chOff x="5577839" y="3436234"/>
            <a:chExt cx="1259060" cy="3034905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4BA4D226-2434-054F-9170-CB809A9C1E87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92A2365F-487C-A541-9E60-3EE9D249BF37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AD538A60-C954-E64E-8864-87BCAEEE8BF9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B9FEB73-B1C2-0946-B82B-5571264039AB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5FAF7920-4E37-EF42-B289-EA05357C3DEF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5715AE11-3A9F-E249-B9BB-1E4CDB15EB32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888FDA5F-3718-3E43-AF30-EF13DEF92996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C6B5A40-2585-1645-A1B1-F00839B266C9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8674AFB6-071E-9B4A-8589-F6DDB7776C69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2DD6985-444F-AC42-BF96-BE1344CA67A4}"/>
              </a:ext>
            </a:extLst>
          </p:cNvPr>
          <p:cNvGrpSpPr/>
          <p:nvPr/>
        </p:nvGrpSpPr>
        <p:grpSpPr>
          <a:xfrm>
            <a:off x="7571032" y="3466209"/>
            <a:ext cx="1259060" cy="3034905"/>
            <a:chOff x="5577839" y="3436234"/>
            <a:chExt cx="1259060" cy="3034905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B3CF080-91D0-D249-B19B-1A157E01378D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FCBB450-D8AB-C840-97D2-58B72664E73A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2D328F6B-6712-1F4C-A89B-0A1E40834DB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4FC5904-F960-2448-8658-4CF2420CB319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E5016837-13DB-E64E-A16D-9E614E634CF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B7E9361F-DD1F-1947-8334-1FD52D7FC5F1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B773E4FB-5E93-F546-AB64-CD42FD2D7FB1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E299FCC-A811-F349-AAF7-FD1A51E23BF6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87582752-C558-D24F-AD6F-B35B01539447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3FF9F16-4EC9-0843-B5EB-2027F7B6C5AB}"/>
              </a:ext>
            </a:extLst>
          </p:cNvPr>
          <p:cNvGrpSpPr/>
          <p:nvPr/>
        </p:nvGrpSpPr>
        <p:grpSpPr>
          <a:xfrm>
            <a:off x="8559381" y="3466209"/>
            <a:ext cx="1259060" cy="3034905"/>
            <a:chOff x="5577839" y="3436234"/>
            <a:chExt cx="1259060" cy="3034905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7A660AD-5428-034C-8D60-6E5C837DB720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44C0B75-2194-9C4B-BA99-4A80A3545279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FFCB47FC-43EF-EF48-8679-92B70C84A2B9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F92C9F1F-60C4-004B-A2C6-574B98323961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23A5B4D6-373C-2844-B5E3-E979D6E7FE2E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531068-5EC9-0941-913B-E94BC72F2D4B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B6B12ACA-0087-8C4A-A0BA-9F621897E861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DEFB8B7D-8FFD-8B48-9C61-5DAE7D2635FD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97916F75-44B6-B24D-8F3C-174EEF6AC78C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18CFD43-3FFC-4947-8F7A-7E684723EB75}"/>
              </a:ext>
            </a:extLst>
          </p:cNvPr>
          <p:cNvGrpSpPr/>
          <p:nvPr/>
        </p:nvGrpSpPr>
        <p:grpSpPr>
          <a:xfrm>
            <a:off x="2538467" y="3481428"/>
            <a:ext cx="1259060" cy="3034905"/>
            <a:chOff x="5577839" y="3436234"/>
            <a:chExt cx="1259060" cy="303490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33C156D-5BD7-3441-BF7C-DF4E56949BEA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DCC70DA-B724-9E42-8E1A-5946FBDD10B9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947D3B7-C85E-8441-8ACC-70C0E60C0BD0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26A98AA-C7FB-EF4F-9CAB-A2738161F225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0AABCC5-BE81-824B-9E8B-1135E74FEC08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9672AC9-1E6B-494B-B1DE-016E23BB5CB0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E6E6452-DF48-2145-88CF-F7720F15104E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771A2E-749F-9E4E-8DD0-27014C5250CB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BFE8BDB-6C6F-9247-8924-E544430E879F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62FB9816-3246-7D4F-B394-D32327352213}"/>
              </a:ext>
            </a:extLst>
          </p:cNvPr>
          <p:cNvCxnSpPr>
            <a:cxnSpLocks/>
            <a:stCxn id="94" idx="7"/>
            <a:endCxn id="230" idx="1"/>
          </p:cNvCxnSpPr>
          <p:nvPr/>
        </p:nvCxnSpPr>
        <p:spPr>
          <a:xfrm rot="5400000" flipH="1" flipV="1">
            <a:off x="6033685" y="1131626"/>
            <a:ext cx="15219" cy="5712546"/>
          </a:xfrm>
          <a:prstGeom prst="curvedConnector3">
            <a:avLst>
              <a:gd name="adj1" fmla="val 606936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80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Exponentially decaying influence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your network needs to connect information from a distant timestep, the influence of the earlier one tends to get lost</a:t>
            </a:r>
          </a:p>
          <a:p>
            <a:r>
              <a:rPr lang="en-US" dirty="0"/>
              <a:t>Why? Exponential decay. </a:t>
            </a:r>
          </a:p>
        </p:txBody>
      </p:sp>
      <p:pic>
        <p:nvPicPr>
          <p:cNvPr id="78" name="pasted-image-small.png" descr="pasted-image-small.png">
            <a:extLst>
              <a:ext uri="{FF2B5EF4-FFF2-40B4-BE49-F238E27FC236}">
                <a16:creationId xmlns:a16="http://schemas.microsoft.com/office/drawing/2014/main" id="{B44C4F4A-9B1F-B343-9500-AB92125E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" t="27924" b="64760"/>
          <a:stretch/>
        </p:blipFill>
        <p:spPr>
          <a:xfrm>
            <a:off x="1535399" y="4855692"/>
            <a:ext cx="9073661" cy="16599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0B11C5DE-9F68-4341-8C13-1DD544E6DFBB}"/>
              </a:ext>
            </a:extLst>
          </p:cNvPr>
          <p:cNvGrpSpPr/>
          <p:nvPr/>
        </p:nvGrpSpPr>
        <p:grpSpPr>
          <a:xfrm>
            <a:off x="1575181" y="3472356"/>
            <a:ext cx="1259060" cy="3034905"/>
            <a:chOff x="5577839" y="3436234"/>
            <a:chExt cx="1259060" cy="3034905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40A9099-D832-1848-BFBA-92B89F155051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AE27D9B-E64B-3345-9B64-E5CCA7CEBB45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9EC8FC9-D609-0B41-AF03-8D17E51111DD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EB7A678-6E67-A446-ADB6-58EB52916531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D9CB989-61E9-BE4F-B480-70CA1CA3AA3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F96C58F6-6D8B-D641-AF1C-50A3DFADAAE0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E09090B-8A56-8A41-83DA-CBBDDFBA2AD4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8726145-90C4-F14E-B3CF-72BE66E2C42A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3CA5153-41D2-AC43-A893-D0F1DFE494DB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1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240E54F-D330-4B46-88E8-805033D83983}"/>
              </a:ext>
            </a:extLst>
          </p:cNvPr>
          <p:cNvGrpSpPr/>
          <p:nvPr/>
        </p:nvGrpSpPr>
        <p:grpSpPr>
          <a:xfrm>
            <a:off x="2538467" y="3466209"/>
            <a:ext cx="1259060" cy="3034905"/>
            <a:chOff x="5577839" y="3436234"/>
            <a:chExt cx="1259060" cy="3034905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6A1E65C-680B-EE41-A4AB-01E2D0E2E1CF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FD67DE3-BC77-FD40-B1D2-7E2518AADD77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88FFB9C-7F5D-6A42-8926-9CBF60658B0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01C2359F-B346-FA48-B40C-A3EA53825715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2A66C8F-35EF-004B-B2B9-58AF9CA83857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D8F8281-B84C-2140-BA96-32FC2F1E1BB1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6510FEF-67BF-BD49-83A6-97E0D2E793AB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C4A2702-6B2F-E343-A133-99CD3EC99F0F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9455650B-9E8D-894F-8520-BF6A5DEBAC0D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2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577D975-9760-F24F-B313-5FBEA7CD89B4}"/>
              </a:ext>
            </a:extLst>
          </p:cNvPr>
          <p:cNvGrpSpPr/>
          <p:nvPr/>
        </p:nvGrpSpPr>
        <p:grpSpPr>
          <a:xfrm>
            <a:off x="3597019" y="3481428"/>
            <a:ext cx="1259060" cy="3034905"/>
            <a:chOff x="5577839" y="3436234"/>
            <a:chExt cx="1259060" cy="3034905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A92A726-E723-8744-B8F7-5D89E5964DF2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F788325A-572F-4B4B-9719-98A6A1536060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AEDD99D4-A885-3741-9A24-FD6A1F6F2FE3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66BBF36E-3D73-914F-AF74-9EA7C36F5C83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22E5B264-8F54-C74C-89C4-862656E656BC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6ED44D4-9B24-3B43-AB6F-766824A7FEDD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62838FA-0B69-9C47-8AC7-63EBBA50539A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E36A942-ADC1-C343-9F1E-97A78584CEB0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4C6C614-66A7-D34D-947A-D0DA6338DE85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3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5CD10DE-9F8F-7F4C-BD37-736F708094D0}"/>
              </a:ext>
            </a:extLst>
          </p:cNvPr>
          <p:cNvGrpSpPr/>
          <p:nvPr/>
        </p:nvGrpSpPr>
        <p:grpSpPr>
          <a:xfrm>
            <a:off x="4572856" y="3480775"/>
            <a:ext cx="1259060" cy="3034905"/>
            <a:chOff x="5577839" y="3436234"/>
            <a:chExt cx="1259060" cy="3034905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E722E45-49F7-D640-9E7B-0F72B4193193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523AD13B-3617-0B47-A2E5-FB8B7A876A3A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63543E4-77F1-8F45-8C3E-8E7FCBF1BBAD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92C76610-29A5-514F-9435-0F6BEFFCD817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E8A630F-349E-C24F-94B2-B56E2B219631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4918C589-105E-8240-8D2D-FF004A5DCFC5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EADC9C8D-99C2-214F-B6AB-4C1FF1393CCD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48F1EAFC-4FF3-004D-8501-988CA0AC5421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665B0A60-99B9-024A-893B-D53394610AAC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7E87175-BBC7-8748-904E-5E0C737B6DC1}"/>
              </a:ext>
            </a:extLst>
          </p:cNvPr>
          <p:cNvGrpSpPr/>
          <p:nvPr/>
        </p:nvGrpSpPr>
        <p:grpSpPr>
          <a:xfrm>
            <a:off x="5579861" y="3466862"/>
            <a:ext cx="1259060" cy="3034905"/>
            <a:chOff x="5577839" y="3436234"/>
            <a:chExt cx="1259060" cy="3034905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742958B-4B25-2445-A63A-1229E016B115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CB3C1B8-594D-B54E-9FA6-F96F202B6738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78C9FBD-CC04-3E40-AFE1-6FF8853F22BA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5E1B3020-130A-4E47-9A9B-0B477858350B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8898A830-D2A4-CA4F-80DD-F050E76D758C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7FAED362-44FD-3C42-9FEF-B584E1B07728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36DC988E-F913-924B-9EC5-E8461F5FD8E0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8EE1C71C-0619-F24D-992A-FE38C68437F8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4B3EAF9-329B-7A49-8FD5-79E1F5E75708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6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BCBB57E-8D53-F847-B201-FA9095C2681D}"/>
              </a:ext>
            </a:extLst>
          </p:cNvPr>
          <p:cNvGrpSpPr/>
          <p:nvPr/>
        </p:nvGrpSpPr>
        <p:grpSpPr>
          <a:xfrm>
            <a:off x="6580701" y="3466209"/>
            <a:ext cx="1259060" cy="3034905"/>
            <a:chOff x="5577839" y="3436234"/>
            <a:chExt cx="1259060" cy="3034905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4BA4D226-2434-054F-9170-CB809A9C1E87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92A2365F-487C-A541-9E60-3EE9D249BF37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AD538A60-C954-E64E-8864-87BCAEEE8BF9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B9FEB73-B1C2-0946-B82B-5571264039AB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5FAF7920-4E37-EF42-B289-EA05357C3DEF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5715AE11-3A9F-E249-B9BB-1E4CDB15EB32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888FDA5F-3718-3E43-AF30-EF13DEF92996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C6B5A40-2585-1645-A1B1-F00839B266C9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8674AFB6-071E-9B4A-8589-F6DDB7776C69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8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2DD6985-444F-AC42-BF96-BE1344CA67A4}"/>
              </a:ext>
            </a:extLst>
          </p:cNvPr>
          <p:cNvGrpSpPr/>
          <p:nvPr/>
        </p:nvGrpSpPr>
        <p:grpSpPr>
          <a:xfrm>
            <a:off x="7571032" y="3466209"/>
            <a:ext cx="1259060" cy="3034905"/>
            <a:chOff x="5577839" y="3436234"/>
            <a:chExt cx="1259060" cy="3034905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B3CF080-91D0-D249-B19B-1A157E01378D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FCBB450-D8AB-C840-97D2-58B72664E73A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2D328F6B-6712-1F4C-A89B-0A1E40834DBF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64FC5904-F960-2448-8658-4CF2420CB319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E5016837-13DB-E64E-A16D-9E614E634CF6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B7E9361F-DD1F-1947-8334-1FD52D7FC5F1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B773E4FB-5E93-F546-AB64-CD42FD2D7FB1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4E299FCC-A811-F349-AAF7-FD1A51E23BF6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87582752-C558-D24F-AD6F-B35B01539447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3FF9F16-4EC9-0843-B5EB-2027F7B6C5AB}"/>
              </a:ext>
            </a:extLst>
          </p:cNvPr>
          <p:cNvGrpSpPr/>
          <p:nvPr/>
        </p:nvGrpSpPr>
        <p:grpSpPr>
          <a:xfrm>
            <a:off x="8559381" y="3466209"/>
            <a:ext cx="1259060" cy="3034905"/>
            <a:chOff x="5577839" y="3436234"/>
            <a:chExt cx="1259060" cy="3034905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7A660AD-5428-034C-8D60-6E5C837DB720}"/>
                </a:ext>
              </a:extLst>
            </p:cNvPr>
            <p:cNvGrpSpPr/>
            <p:nvPr/>
          </p:nvGrpSpPr>
          <p:grpSpPr>
            <a:xfrm>
              <a:off x="5577839" y="3890922"/>
              <a:ext cx="1012875" cy="2580217"/>
              <a:chOff x="3531051" y="4007611"/>
              <a:chExt cx="1012875" cy="2477595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44C0B75-2194-9C4B-BA99-4A80A3545279}"/>
                  </a:ext>
                </a:extLst>
              </p:cNvPr>
              <p:cNvSpPr/>
              <p:nvPr/>
            </p:nvSpPr>
            <p:spPr>
              <a:xfrm>
                <a:off x="3805372" y="4007611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FFCB47FC-43EF-EF48-8679-92B70C84A2B9}"/>
                  </a:ext>
                </a:extLst>
              </p:cNvPr>
              <p:cNvGrpSpPr/>
              <p:nvPr/>
            </p:nvGrpSpPr>
            <p:grpSpPr>
              <a:xfrm>
                <a:off x="3531051" y="4202322"/>
                <a:ext cx="1012875" cy="2282884"/>
                <a:chOff x="3531051" y="4202322"/>
                <a:chExt cx="1012875" cy="2282884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F92C9F1F-60C4-004B-A2C6-574B98323961}"/>
                    </a:ext>
                  </a:extLst>
                </p:cNvPr>
                <p:cNvSpPr/>
                <p:nvPr/>
              </p:nvSpPr>
              <p:spPr>
                <a:xfrm>
                  <a:off x="3531051" y="4926662"/>
                  <a:ext cx="984739" cy="1558544"/>
                </a:xfrm>
                <a:prstGeom prst="rect">
                  <a:avLst/>
                </a:prstGeom>
                <a:noFill/>
                <a:ln w="76200"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23A5B4D6-373C-2844-B5E3-E979D6E7FE2E}"/>
                    </a:ext>
                  </a:extLst>
                </p:cNvPr>
                <p:cNvCxnSpPr/>
                <p:nvPr/>
              </p:nvCxnSpPr>
              <p:spPr>
                <a:xfrm>
                  <a:off x="4241470" y="4202322"/>
                  <a:ext cx="302456" cy="724340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4E531068-5EC9-0941-913B-E94BC72F2D4B}"/>
                    </a:ext>
                  </a:extLst>
                </p:cNvPr>
                <p:cNvCxnSpPr/>
                <p:nvPr/>
              </p:nvCxnSpPr>
              <p:spPr>
                <a:xfrm flipV="1">
                  <a:off x="3559188" y="4202322"/>
                  <a:ext cx="246184" cy="826412"/>
                </a:xfrm>
                <a:prstGeom prst="line">
                  <a:avLst/>
                </a:prstGeom>
                <a:ln>
                  <a:solidFill>
                    <a:schemeClr val="tx1">
                      <a:alpha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B6B12ACA-0087-8C4A-A0BA-9F621897E861}"/>
                </a:ext>
              </a:extLst>
            </p:cNvPr>
            <p:cNvCxnSpPr/>
            <p:nvPr/>
          </p:nvCxnSpPr>
          <p:spPr>
            <a:xfrm flipV="1">
              <a:off x="6288258" y="4089556"/>
              <a:ext cx="548641" cy="4142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DEFB8B7D-8FFD-8B48-9C61-5DAE7D2635FD}"/>
                </a:ext>
              </a:extLst>
            </p:cNvPr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97916F75-44B6-B24D-8F3C-174EEF6AC78C}"/>
                </a:ext>
              </a:extLst>
            </p:cNvPr>
            <p:cNvCxnSpPr/>
            <p:nvPr/>
          </p:nvCxnSpPr>
          <p:spPr>
            <a:xfrm flipH="1" flipV="1">
              <a:off x="6070208" y="3436234"/>
              <a:ext cx="3" cy="477511"/>
            </a:xfrm>
            <a:prstGeom prst="straightConnector1">
              <a:avLst/>
            </a:prstGeom>
            <a:ln w="38100">
              <a:solidFill>
                <a:schemeClr val="tx1">
                  <a:alpha val="9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51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2921684" y="2431066"/>
            <a:ext cx="1652501" cy="4016879"/>
            <a:chOff x="5577839" y="3905664"/>
            <a:chExt cx="984739" cy="2558104"/>
          </a:xfrm>
        </p:grpSpPr>
        <p:grpSp>
          <p:nvGrpSpPr>
            <p:cNvPr id="91" name="Group 90"/>
            <p:cNvGrpSpPr/>
            <p:nvPr/>
          </p:nvGrpSpPr>
          <p:grpSpPr>
            <a:xfrm>
              <a:off x="5577839" y="3905664"/>
              <a:ext cx="984739" cy="2558104"/>
              <a:chOff x="3531051" y="4021767"/>
              <a:chExt cx="984739" cy="2456361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805372" y="4021767"/>
                <a:ext cx="436098" cy="3894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531051" y="4919584"/>
                <a:ext cx="984739" cy="1558544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9" name="Straight Arrow Connector 88"/>
            <p:cNvCxnSpPr/>
            <p:nvPr/>
          </p:nvCxnSpPr>
          <p:spPr>
            <a:xfrm flipV="1">
              <a:off x="6070209" y="4326975"/>
              <a:ext cx="1487" cy="5210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8E19E97A-85A3-3F4A-AB85-2AF5F1F1DE94}"/>
              </a:ext>
            </a:extLst>
          </p:cNvPr>
          <p:cNvSpPr txBox="1">
            <a:spLocks/>
          </p:cNvSpPr>
          <p:nvPr/>
        </p:nvSpPr>
        <p:spPr>
          <a:xfrm>
            <a:off x="7158617" y="1787227"/>
            <a:ext cx="4517130" cy="507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What if the weight on the recurrent connection is greater than 1? </a:t>
            </a:r>
          </a:p>
          <a:p>
            <a:endParaRPr lang="en-US" dirty="0"/>
          </a:p>
          <a:p>
            <a:r>
              <a:rPr lang="en-US" dirty="0"/>
              <a:t>What if the weight on the recurrent link is less than 1?</a:t>
            </a:r>
          </a:p>
          <a:p>
            <a:endParaRPr lang="en-US" dirty="0"/>
          </a:p>
          <a:p>
            <a:r>
              <a:rPr lang="en-US" dirty="0"/>
              <a:t>What if it is exactly 1?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3898B02-4B2C-6845-B517-DD3250CE2663}"/>
              </a:ext>
            </a:extLst>
          </p:cNvPr>
          <p:cNvCxnSpPr>
            <a:cxnSpLocks/>
          </p:cNvCxnSpPr>
          <p:nvPr/>
        </p:nvCxnSpPr>
        <p:spPr>
          <a:xfrm flipV="1">
            <a:off x="3736566" y="1702263"/>
            <a:ext cx="11370" cy="717228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291567-922F-554E-BE78-49289C2F1509}"/>
                  </a:ext>
                </a:extLst>
              </p:cNvPr>
              <p:cNvSpPr txBox="1"/>
              <p:nvPr/>
            </p:nvSpPr>
            <p:spPr>
              <a:xfrm>
                <a:off x="3564979" y="3301845"/>
                <a:ext cx="104370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291567-922F-554E-BE78-49289C2F1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979" y="3301845"/>
                <a:ext cx="1043701" cy="553998"/>
              </a:xfrm>
              <a:prstGeom prst="rect">
                <a:avLst/>
              </a:prstGeom>
              <a:blipFill>
                <a:blip r:embed="rId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BA458F-8BA4-1443-AC4F-65DF8E59C45E}"/>
                  </a:ext>
                </a:extLst>
              </p:cNvPr>
              <p:cNvSpPr txBox="1"/>
              <p:nvPr/>
            </p:nvSpPr>
            <p:spPr>
              <a:xfrm>
                <a:off x="3226085" y="4963947"/>
                <a:ext cx="104370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4BA458F-8BA4-1443-AC4F-65DF8E59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085" y="4963947"/>
                <a:ext cx="1043701" cy="553998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B0EB65FA-5ABA-3A42-95A4-183013FD21FF}"/>
              </a:ext>
            </a:extLst>
          </p:cNvPr>
          <p:cNvCxnSpPr>
            <a:cxnSpLocks/>
            <a:stCxn id="93" idx="1"/>
            <a:endCxn id="93" idx="3"/>
          </p:cNvCxnSpPr>
          <p:nvPr/>
        </p:nvCxnSpPr>
        <p:spPr>
          <a:xfrm rot="16200000" flipH="1">
            <a:off x="3264048" y="2749475"/>
            <a:ext cx="450299" cy="12700"/>
          </a:xfrm>
          <a:prstGeom prst="curvedConnector5">
            <a:avLst>
              <a:gd name="adj1" fmla="val -50766"/>
              <a:gd name="adj2" fmla="val -11147669"/>
              <a:gd name="adj3" fmla="val 190808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86AA1B1-2458-144F-AB91-F3FE66E8C54B}"/>
              </a:ext>
            </a:extLst>
          </p:cNvPr>
          <p:cNvSpPr txBox="1"/>
          <p:nvPr/>
        </p:nvSpPr>
        <p:spPr>
          <a:xfrm>
            <a:off x="601424" y="2470848"/>
            <a:ext cx="1578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Recurrent</a:t>
            </a:r>
          </a:p>
          <a:p>
            <a:r>
              <a:rPr lang="en-US" sz="2400" dirty="0"/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105140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14319</TotalTime>
  <Words>2882</Words>
  <Application>Microsoft Macintosh PowerPoint</Application>
  <PresentationFormat>Widescreen</PresentationFormat>
  <Paragraphs>427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Recurrent nets</vt:lpstr>
      <vt:lpstr>Dealing with time</vt:lpstr>
      <vt:lpstr>Let’s look at that net.</vt:lpstr>
      <vt:lpstr>Take an idea from CNNs and HMMs</vt:lpstr>
      <vt:lpstr>Take an idea from CNNs and HMMs</vt:lpstr>
      <vt:lpstr>Backprop through time: “Unrolling”</vt:lpstr>
      <vt:lpstr>Getting influence from the past: Skip connections  (used in Highway networks)</vt:lpstr>
      <vt:lpstr>Exponentially decaying influence</vt:lpstr>
      <vt:lpstr>Exploding and vanishing gradients</vt:lpstr>
      <vt:lpstr>An RNN example: Language modeling</vt:lpstr>
      <vt:lpstr>Our text encoding</vt:lpstr>
      <vt:lpstr>The goal: predict the next token</vt:lpstr>
      <vt:lpstr>Our network</vt:lpstr>
      <vt:lpstr>A RNN with 4 hidden nodes : how many weights?</vt:lpstr>
      <vt:lpstr>What if we use a more realistically sized net?</vt:lpstr>
      <vt:lpstr>RNN: the math</vt:lpstr>
      <vt:lpstr>RNN: the math</vt:lpstr>
      <vt:lpstr>RNN: making a prediction</vt:lpstr>
      <vt:lpstr>Perplexity</vt:lpstr>
      <vt:lpstr>A language model is a generative model</vt:lpstr>
      <vt:lpstr>Language model as a generative model:</vt:lpstr>
      <vt:lpstr>Generating a new sentence with the model</vt:lpstr>
      <vt:lpstr>Generating a new sentence with the model</vt:lpstr>
      <vt:lpstr>Generating a new sentence with the model</vt:lpstr>
      <vt:lpstr>Generating a new sentence with the model</vt:lpstr>
      <vt:lpstr>Getting more context</vt:lpstr>
      <vt:lpstr>RNN: predicting the “past” based on the “future”</vt:lpstr>
      <vt:lpstr>Bidirectional RNN</vt:lpstr>
      <vt:lpstr>Multi-layer RNN</vt:lpstr>
      <vt:lpstr>Long-Short Term Memories</vt:lpstr>
      <vt:lpstr>Here’s a problem. What can learn to do it?</vt:lpstr>
      <vt:lpstr>Let’s play</vt:lpstr>
      <vt:lpstr>Feed-forward: Fixed-length time window</vt:lpstr>
      <vt:lpstr>RNN: exponentially decaying influence</vt:lpstr>
      <vt:lpstr>Long Short Term Memory Units (LSTMs)</vt:lpstr>
      <vt:lpstr>LSTM training</vt:lpstr>
      <vt:lpstr>An easy-to-follow-visual of a modern LSTM</vt:lpstr>
      <vt:lpstr>Forget Gate</vt:lpstr>
      <vt:lpstr>Input Gate</vt:lpstr>
      <vt:lpstr>Cell State</vt:lpstr>
      <vt:lpstr>Output Gate</vt:lpstr>
      <vt:lpstr>The math of the modern LSTM</vt:lpstr>
      <vt:lpstr>How many weights for a single LSTM unit?</vt:lpstr>
      <vt:lpstr>How many weights for this network?</vt:lpstr>
      <vt:lpstr>GRU: A simplified LSTM </vt:lpstr>
      <vt:lpstr>GRU: The Math</vt:lpstr>
      <vt:lpstr>LSTM/GRU Plusses and Minuses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AUDIO SOURCE SEPARATION</dc:title>
  <dc:creator>Microsoft Office User</dc:creator>
  <cp:lastModifiedBy>Bryan A Pardo</cp:lastModifiedBy>
  <cp:revision>360</cp:revision>
  <cp:lastPrinted>2020-11-17T20:32:43Z</cp:lastPrinted>
  <dcterms:created xsi:type="dcterms:W3CDTF">2017-08-21T15:49:24Z</dcterms:created>
  <dcterms:modified xsi:type="dcterms:W3CDTF">2021-04-07T22:25:33Z</dcterms:modified>
</cp:coreProperties>
</file>